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4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30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92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D49704-8D9D-400E-90E2-071B6FC9716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BC680B-B946-4E8D-BD80-B0E9AF1BFC95}">
      <dgm:prSet phldrT="[Текст]" custT="1"/>
      <dgm:spPr/>
      <dgm:t>
        <a:bodyPr/>
        <a:lstStyle/>
        <a:p>
          <a:endParaRPr lang="ru-RU" sz="1800" dirty="0" smtClean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r>
            <a:rPr lang="ru-RU" sz="1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СОЦИАЛЬНЫЙ БИЗНЕС</a:t>
          </a:r>
        </a:p>
        <a:p>
          <a:endParaRPr lang="ru-RU" sz="1800" dirty="0" smtClean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endParaRPr lang="ru-RU" sz="1800" dirty="0" smtClean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endParaRPr lang="ru-RU" sz="1800" dirty="0" smtClean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endParaRPr lang="ru-RU" sz="1800" dirty="0" smtClean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r>
            <a:rPr lang="ru-RU" sz="1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ГОСТИНИЧНЫЙ БИЗНЕС И ОБЩЕСТВЕННОЕ ПИТАНИЕ</a:t>
          </a:r>
        </a:p>
        <a:p>
          <a:endParaRPr lang="ru-RU" sz="1800" dirty="0" smtClean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r>
            <a:rPr lang="ru-RU" sz="1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ТОРГОВЛЯ РОЗНИЧНАЯ</a:t>
          </a:r>
        </a:p>
        <a:p>
          <a:endParaRPr lang="ru-RU" sz="1800" dirty="0" smtClean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endParaRPr lang="ru-RU" sz="18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890E614F-5DE3-440F-A712-6E6680FC11F9}" type="parTrans" cxnId="{ECD42885-4CD3-4781-920A-07F0E044E45A}">
      <dgm:prSet/>
      <dgm:spPr/>
      <dgm:t>
        <a:bodyPr/>
        <a:lstStyle/>
        <a:p>
          <a:endParaRPr lang="ru-RU"/>
        </a:p>
      </dgm:t>
    </dgm:pt>
    <dgm:pt modelId="{CB347FD7-0DBA-4DE1-98BC-AF27AB12FB0A}" type="sibTrans" cxnId="{ECD42885-4CD3-4781-920A-07F0E044E45A}">
      <dgm:prSet/>
      <dgm:spPr/>
      <dgm:t>
        <a:bodyPr/>
        <a:lstStyle/>
        <a:p>
          <a:endParaRPr lang="ru-RU"/>
        </a:p>
      </dgm:t>
    </dgm:pt>
    <dgm:pt modelId="{384C9F93-39C8-4AFD-AB40-7E1C631C63C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Дополнительное образование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– культура, спорт, творчество, автошколы;</a:t>
          </a:r>
        </a:p>
        <a:p>
          <a:r>
            <a:rPr lang="ru-RU" sz="1400" b="1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Социальные услуги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– частные детские сады;</a:t>
          </a:r>
        </a:p>
        <a:p>
          <a:r>
            <a:rPr lang="ru-RU" sz="1400" b="1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Деятельность в области искусства, культуры, спорта, отдыха и развлечений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– спортивные клубы, бассейны, фитнес-центры, бани, детские развлекательные центры, центры творчества, развивающие центры, школы/центры иностранных языков, программирования, подготовки к школе;</a:t>
          </a:r>
        </a:p>
        <a:p>
          <a:r>
            <a:rPr lang="ru-RU" sz="1400" b="1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Социальные предприятия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– включенные в реестр по 209-ФЗ</a:t>
          </a:r>
        </a:p>
        <a:p>
          <a:endParaRPr lang="ru-RU" sz="1200" dirty="0"/>
        </a:p>
      </dgm:t>
    </dgm:pt>
    <dgm:pt modelId="{513A8306-6D8F-4E86-B613-79A0FCD5F824}" type="parTrans" cxnId="{C9F108D6-F692-4223-9C98-900435FE2BB6}">
      <dgm:prSet/>
      <dgm:spPr/>
      <dgm:t>
        <a:bodyPr/>
        <a:lstStyle/>
        <a:p>
          <a:endParaRPr lang="ru-RU"/>
        </a:p>
      </dgm:t>
    </dgm:pt>
    <dgm:pt modelId="{D1C69173-3479-40E1-B7DF-0BE100EC424B}" type="sibTrans" cxnId="{C9F108D6-F692-4223-9C98-900435FE2BB6}">
      <dgm:prSet/>
      <dgm:spPr/>
      <dgm:t>
        <a:bodyPr/>
        <a:lstStyle/>
        <a:p>
          <a:endParaRPr lang="ru-RU"/>
        </a:p>
      </dgm:t>
    </dgm:pt>
    <dgm:pt modelId="{05E0F0F2-EB14-4850-B318-AB3E8AE599A4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Гостиничный бизнес – </a:t>
          </a:r>
          <a:r>
            <a:rPr lang="ru-RU" sz="1400" b="0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гостиницы, отели, мини-отели, гостевые дома, хостелы</a:t>
          </a:r>
          <a:r>
            <a:rPr lang="ru-RU" sz="1400" b="1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.</a:t>
          </a:r>
        </a:p>
        <a:p>
          <a:r>
            <a:rPr lang="ru-RU" sz="1400" b="1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Общественное питание – </a:t>
          </a:r>
          <a:r>
            <a:rPr lang="ru-RU" sz="1400" b="0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рестораны, бары, кафе, столовые, буфеты, кафетерии, передвижные лавки или транспортные средства по приготовлению и/или продаже пищи.</a:t>
          </a:r>
          <a:endParaRPr lang="ru-RU" sz="1400" b="0" dirty="0">
            <a:solidFill>
              <a:schemeClr val="accent1">
                <a:lumMod val="75000"/>
              </a:schemeClr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B80ADDF6-5E7B-4485-8031-F9435536E9FF}" type="parTrans" cxnId="{8B93BFD5-08E0-47C6-BFB8-E63CFA9E2759}">
      <dgm:prSet/>
      <dgm:spPr/>
      <dgm:t>
        <a:bodyPr/>
        <a:lstStyle/>
        <a:p>
          <a:endParaRPr lang="ru-RU"/>
        </a:p>
      </dgm:t>
    </dgm:pt>
    <dgm:pt modelId="{5EFEE16F-16A6-496C-A4FD-51C1D690916F}" type="sibTrans" cxnId="{8B93BFD5-08E0-47C6-BFB8-E63CFA9E2759}">
      <dgm:prSet/>
      <dgm:spPr/>
      <dgm:t>
        <a:bodyPr/>
        <a:lstStyle/>
        <a:p>
          <a:endParaRPr lang="ru-RU"/>
        </a:p>
      </dgm:t>
    </dgm:pt>
    <dgm:pt modelId="{4D0D6CB8-D014-4D5C-8749-A48F77A9C20E}">
      <dgm:prSet phldrT="[Текст]" custT="1"/>
      <dgm:spPr/>
      <dgm:t>
        <a:bodyPr/>
        <a:lstStyle/>
        <a:p>
          <a:endParaRPr lang="ru-RU" sz="1400" b="1" dirty="0" smtClean="0">
            <a:solidFill>
              <a:schemeClr val="accent1">
                <a:lumMod val="75000"/>
              </a:schemeClr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r>
            <a:rPr lang="ru-RU" sz="1400" b="1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Розничная торговля в отдаленных и труднодоступных поселках :</a:t>
          </a:r>
        </a:p>
        <a:p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с. Халясавэй, д. Харампур, п. Ханымей, с. Самбург, с. Толька</a:t>
          </a:r>
        </a:p>
        <a:p>
          <a:endParaRPr lang="ru-RU" sz="1400" b="1" dirty="0" smtClean="0">
            <a:solidFill>
              <a:schemeClr val="accent1">
                <a:lumMod val="75000"/>
              </a:schemeClr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endParaRPr lang="ru-RU" sz="1400" b="1" dirty="0" smtClean="0">
            <a:solidFill>
              <a:schemeClr val="accent1">
                <a:lumMod val="75000"/>
              </a:schemeClr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endParaRPr lang="ru-RU" sz="1400" b="1" dirty="0" smtClean="0">
            <a:solidFill>
              <a:schemeClr val="accent1">
                <a:lumMod val="75000"/>
              </a:schemeClr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endParaRPr lang="ru-RU" sz="1400" dirty="0">
            <a:solidFill>
              <a:schemeClr val="accent1">
                <a:lumMod val="75000"/>
              </a:schemeClr>
            </a:solidFill>
          </a:endParaRPr>
        </a:p>
      </dgm:t>
    </dgm:pt>
    <dgm:pt modelId="{B3A2AECA-DCEE-45BC-A342-D773F94F397E}" type="parTrans" cxnId="{C02E6B3E-0FC4-4C93-9791-DA20331E6BA9}">
      <dgm:prSet/>
      <dgm:spPr/>
      <dgm:t>
        <a:bodyPr/>
        <a:lstStyle/>
        <a:p>
          <a:endParaRPr lang="ru-RU"/>
        </a:p>
      </dgm:t>
    </dgm:pt>
    <dgm:pt modelId="{AB8C83B3-E68E-420D-9431-C81C3DCDEB03}" type="sibTrans" cxnId="{C02E6B3E-0FC4-4C93-9791-DA20331E6BA9}">
      <dgm:prSet/>
      <dgm:spPr/>
      <dgm:t>
        <a:bodyPr/>
        <a:lstStyle/>
        <a:p>
          <a:endParaRPr lang="ru-RU"/>
        </a:p>
      </dgm:t>
    </dgm:pt>
    <dgm:pt modelId="{4828C25E-0F10-4766-B0A5-84FAB1A2DAD2}" type="pres">
      <dgm:prSet presAssocID="{DFD49704-8D9D-400E-90E2-071B6FC9716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24E34E0-DE30-4BAA-9905-F827FC42ABBA}" type="pres">
      <dgm:prSet presAssocID="{62BC680B-B946-4E8D-BD80-B0E9AF1BFC95}" presName="thickLine" presStyleLbl="alignNode1" presStyleIdx="0" presStyleCnt="1"/>
      <dgm:spPr/>
    </dgm:pt>
    <dgm:pt modelId="{B88E88A8-5B15-4D33-82CD-C519D95C60B2}" type="pres">
      <dgm:prSet presAssocID="{62BC680B-B946-4E8D-BD80-B0E9AF1BFC95}" presName="horz1" presStyleCnt="0"/>
      <dgm:spPr/>
    </dgm:pt>
    <dgm:pt modelId="{95D4356C-D83A-461E-B046-12701B67A871}" type="pres">
      <dgm:prSet presAssocID="{62BC680B-B946-4E8D-BD80-B0E9AF1BFC95}" presName="tx1" presStyleLbl="revTx" presStyleIdx="0" presStyleCnt="4" custScaleX="168200"/>
      <dgm:spPr/>
      <dgm:t>
        <a:bodyPr/>
        <a:lstStyle/>
        <a:p>
          <a:endParaRPr lang="ru-RU"/>
        </a:p>
      </dgm:t>
    </dgm:pt>
    <dgm:pt modelId="{4575BF7D-AFFA-41F0-8299-A21F944587B5}" type="pres">
      <dgm:prSet presAssocID="{62BC680B-B946-4E8D-BD80-B0E9AF1BFC95}" presName="vert1" presStyleCnt="0"/>
      <dgm:spPr/>
    </dgm:pt>
    <dgm:pt modelId="{BFDD5A09-3298-4129-8FB5-39F4CBD376D5}" type="pres">
      <dgm:prSet presAssocID="{384C9F93-39C8-4AFD-AB40-7E1C631C63C7}" presName="vertSpace2a" presStyleCnt="0"/>
      <dgm:spPr/>
    </dgm:pt>
    <dgm:pt modelId="{C0A04D24-B94B-4E7B-8661-C4D4CAF61398}" type="pres">
      <dgm:prSet presAssocID="{384C9F93-39C8-4AFD-AB40-7E1C631C63C7}" presName="horz2" presStyleCnt="0"/>
      <dgm:spPr/>
    </dgm:pt>
    <dgm:pt modelId="{CB21EFB1-0103-41BB-AD23-38223813B373}" type="pres">
      <dgm:prSet presAssocID="{384C9F93-39C8-4AFD-AB40-7E1C631C63C7}" presName="horzSpace2" presStyleCnt="0"/>
      <dgm:spPr/>
    </dgm:pt>
    <dgm:pt modelId="{B8B7AB7B-4E1D-4D67-82AB-2993EDD0E53C}" type="pres">
      <dgm:prSet presAssocID="{384C9F93-39C8-4AFD-AB40-7E1C631C63C7}" presName="tx2" presStyleLbl="revTx" presStyleIdx="1" presStyleCnt="4" custScaleY="113048"/>
      <dgm:spPr/>
      <dgm:t>
        <a:bodyPr/>
        <a:lstStyle/>
        <a:p>
          <a:endParaRPr lang="ru-RU"/>
        </a:p>
      </dgm:t>
    </dgm:pt>
    <dgm:pt modelId="{6B036D28-FD05-45EC-9377-155648E57CD3}" type="pres">
      <dgm:prSet presAssocID="{384C9F93-39C8-4AFD-AB40-7E1C631C63C7}" presName="vert2" presStyleCnt="0"/>
      <dgm:spPr/>
    </dgm:pt>
    <dgm:pt modelId="{D78312EB-EEBD-4686-A4E8-8822FFCE2F4A}" type="pres">
      <dgm:prSet presAssocID="{384C9F93-39C8-4AFD-AB40-7E1C631C63C7}" presName="thinLine2b" presStyleLbl="callout" presStyleIdx="0" presStyleCnt="3" custLinFactY="-300000" custLinFactNeighborX="1077" custLinFactNeighborY="-318138"/>
      <dgm:spPr/>
      <dgm:t>
        <a:bodyPr/>
        <a:lstStyle/>
        <a:p>
          <a:endParaRPr lang="ru-RU"/>
        </a:p>
      </dgm:t>
    </dgm:pt>
    <dgm:pt modelId="{501EC143-9430-4DCC-99C5-CBAFCC80FC52}" type="pres">
      <dgm:prSet presAssocID="{384C9F93-39C8-4AFD-AB40-7E1C631C63C7}" presName="vertSpace2b" presStyleCnt="0"/>
      <dgm:spPr/>
    </dgm:pt>
    <dgm:pt modelId="{095FB233-B153-4511-8E86-1DB1CFDDC805}" type="pres">
      <dgm:prSet presAssocID="{05E0F0F2-EB14-4850-B318-AB3E8AE599A4}" presName="horz2" presStyleCnt="0"/>
      <dgm:spPr/>
    </dgm:pt>
    <dgm:pt modelId="{3A3EC3A0-465E-47CD-A7E5-957115F6C222}" type="pres">
      <dgm:prSet presAssocID="{05E0F0F2-EB14-4850-B318-AB3E8AE599A4}" presName="horzSpace2" presStyleCnt="0"/>
      <dgm:spPr/>
    </dgm:pt>
    <dgm:pt modelId="{ECF27063-8A3A-4211-A4E8-0CE4382FEEA8}" type="pres">
      <dgm:prSet presAssocID="{05E0F0F2-EB14-4850-B318-AB3E8AE599A4}" presName="tx2" presStyleLbl="revTx" presStyleIdx="2" presStyleCnt="4" custScaleY="49366" custLinFactNeighborX="-814" custLinFactNeighborY="-22516"/>
      <dgm:spPr/>
      <dgm:t>
        <a:bodyPr/>
        <a:lstStyle/>
        <a:p>
          <a:endParaRPr lang="ru-RU"/>
        </a:p>
      </dgm:t>
    </dgm:pt>
    <dgm:pt modelId="{930E8FF7-FDE1-493E-B3D7-E1E75B909BB1}" type="pres">
      <dgm:prSet presAssocID="{05E0F0F2-EB14-4850-B318-AB3E8AE599A4}" presName="vert2" presStyleCnt="0"/>
      <dgm:spPr/>
    </dgm:pt>
    <dgm:pt modelId="{D9B41A59-069C-4CF8-B2FA-6E6F965052CD}" type="pres">
      <dgm:prSet presAssocID="{05E0F0F2-EB14-4850-B318-AB3E8AE599A4}" presName="thinLine2b" presStyleLbl="callout" presStyleIdx="1" presStyleCnt="3" custLinFactY="-200000" custLinFactNeighborX="-192" custLinFactNeighborY="-213062"/>
      <dgm:spPr/>
      <dgm:t>
        <a:bodyPr/>
        <a:lstStyle/>
        <a:p>
          <a:endParaRPr lang="ru-RU"/>
        </a:p>
      </dgm:t>
    </dgm:pt>
    <dgm:pt modelId="{7E55EB3D-2E71-456E-B812-40C259372288}" type="pres">
      <dgm:prSet presAssocID="{05E0F0F2-EB14-4850-B318-AB3E8AE599A4}" presName="vertSpace2b" presStyleCnt="0"/>
      <dgm:spPr/>
    </dgm:pt>
    <dgm:pt modelId="{ABCDC7E0-2945-45A8-8218-71B8F3AD7DA4}" type="pres">
      <dgm:prSet presAssocID="{4D0D6CB8-D014-4D5C-8749-A48F77A9C20E}" presName="horz2" presStyleCnt="0"/>
      <dgm:spPr/>
    </dgm:pt>
    <dgm:pt modelId="{4BF0FB96-DA61-46BA-842F-D1D87E1A9210}" type="pres">
      <dgm:prSet presAssocID="{4D0D6CB8-D014-4D5C-8749-A48F77A9C20E}" presName="horzSpace2" presStyleCnt="0"/>
      <dgm:spPr/>
    </dgm:pt>
    <dgm:pt modelId="{52A6590E-3F70-40D4-B3A9-5DBCA8AD8C78}" type="pres">
      <dgm:prSet presAssocID="{4D0D6CB8-D014-4D5C-8749-A48F77A9C20E}" presName="tx2" presStyleLbl="revTx" presStyleIdx="3" presStyleCnt="4" custScaleY="46890" custLinFactNeighborX="-814" custLinFactNeighborY="-22099"/>
      <dgm:spPr/>
      <dgm:t>
        <a:bodyPr/>
        <a:lstStyle/>
        <a:p>
          <a:endParaRPr lang="ru-RU"/>
        </a:p>
      </dgm:t>
    </dgm:pt>
    <dgm:pt modelId="{A2B88162-4F7E-4CC9-8BEB-53D44365CC3A}" type="pres">
      <dgm:prSet presAssocID="{4D0D6CB8-D014-4D5C-8749-A48F77A9C20E}" presName="vert2" presStyleCnt="0"/>
      <dgm:spPr/>
    </dgm:pt>
    <dgm:pt modelId="{D77801B4-E6DA-4DDD-905D-51E600736554}" type="pres">
      <dgm:prSet presAssocID="{4D0D6CB8-D014-4D5C-8749-A48F77A9C20E}" presName="thinLine2b" presStyleLbl="callout" presStyleIdx="2" presStyleCnt="3"/>
      <dgm:spPr/>
    </dgm:pt>
    <dgm:pt modelId="{1A4CC9FB-D1E8-4B9B-952C-E1F1C237BFDA}" type="pres">
      <dgm:prSet presAssocID="{4D0D6CB8-D014-4D5C-8749-A48F77A9C20E}" presName="vertSpace2b" presStyleCnt="0"/>
      <dgm:spPr/>
    </dgm:pt>
  </dgm:ptLst>
  <dgm:cxnLst>
    <dgm:cxn modelId="{C02E6B3E-0FC4-4C93-9791-DA20331E6BA9}" srcId="{62BC680B-B946-4E8D-BD80-B0E9AF1BFC95}" destId="{4D0D6CB8-D014-4D5C-8749-A48F77A9C20E}" srcOrd="2" destOrd="0" parTransId="{B3A2AECA-DCEE-45BC-A342-D773F94F397E}" sibTransId="{AB8C83B3-E68E-420D-9431-C81C3DCDEB03}"/>
    <dgm:cxn modelId="{ECD42885-4CD3-4781-920A-07F0E044E45A}" srcId="{DFD49704-8D9D-400E-90E2-071B6FC97166}" destId="{62BC680B-B946-4E8D-BD80-B0E9AF1BFC95}" srcOrd="0" destOrd="0" parTransId="{890E614F-5DE3-440F-A712-6E6680FC11F9}" sibTransId="{CB347FD7-0DBA-4DE1-98BC-AF27AB12FB0A}"/>
    <dgm:cxn modelId="{EDD4B98C-B37D-4656-9353-07836BFF908F}" type="presOf" srcId="{05E0F0F2-EB14-4850-B318-AB3E8AE599A4}" destId="{ECF27063-8A3A-4211-A4E8-0CE4382FEEA8}" srcOrd="0" destOrd="0" presId="urn:microsoft.com/office/officeart/2008/layout/LinedList"/>
    <dgm:cxn modelId="{88DD9C92-A087-4F29-8934-52284FB9DD55}" type="presOf" srcId="{62BC680B-B946-4E8D-BD80-B0E9AF1BFC95}" destId="{95D4356C-D83A-461E-B046-12701B67A871}" srcOrd="0" destOrd="0" presId="urn:microsoft.com/office/officeart/2008/layout/LinedList"/>
    <dgm:cxn modelId="{2FB06D01-8FB7-41E5-8022-80161AE85245}" type="presOf" srcId="{4D0D6CB8-D014-4D5C-8749-A48F77A9C20E}" destId="{52A6590E-3F70-40D4-B3A9-5DBCA8AD8C78}" srcOrd="0" destOrd="0" presId="urn:microsoft.com/office/officeart/2008/layout/LinedList"/>
    <dgm:cxn modelId="{C9F108D6-F692-4223-9C98-900435FE2BB6}" srcId="{62BC680B-B946-4E8D-BD80-B0E9AF1BFC95}" destId="{384C9F93-39C8-4AFD-AB40-7E1C631C63C7}" srcOrd="0" destOrd="0" parTransId="{513A8306-6D8F-4E86-B613-79A0FCD5F824}" sibTransId="{D1C69173-3479-40E1-B7DF-0BE100EC424B}"/>
    <dgm:cxn modelId="{EAA7C0F4-89B8-4F6A-8873-C7AAFEC7BC9E}" type="presOf" srcId="{384C9F93-39C8-4AFD-AB40-7E1C631C63C7}" destId="{B8B7AB7B-4E1D-4D67-82AB-2993EDD0E53C}" srcOrd="0" destOrd="0" presId="urn:microsoft.com/office/officeart/2008/layout/LinedList"/>
    <dgm:cxn modelId="{8B93BFD5-08E0-47C6-BFB8-E63CFA9E2759}" srcId="{62BC680B-B946-4E8D-BD80-B0E9AF1BFC95}" destId="{05E0F0F2-EB14-4850-B318-AB3E8AE599A4}" srcOrd="1" destOrd="0" parTransId="{B80ADDF6-5E7B-4485-8031-F9435536E9FF}" sibTransId="{5EFEE16F-16A6-496C-A4FD-51C1D690916F}"/>
    <dgm:cxn modelId="{47E6A3B8-9DA5-4488-95D3-10DE266A0F4D}" type="presOf" srcId="{DFD49704-8D9D-400E-90E2-071B6FC97166}" destId="{4828C25E-0F10-4766-B0A5-84FAB1A2DAD2}" srcOrd="0" destOrd="0" presId="urn:microsoft.com/office/officeart/2008/layout/LinedList"/>
    <dgm:cxn modelId="{90A58BEE-C5B3-4B49-8BD8-1C99019E203A}" type="presParOf" srcId="{4828C25E-0F10-4766-B0A5-84FAB1A2DAD2}" destId="{C24E34E0-DE30-4BAA-9905-F827FC42ABBA}" srcOrd="0" destOrd="0" presId="urn:microsoft.com/office/officeart/2008/layout/LinedList"/>
    <dgm:cxn modelId="{D51A35A4-EE71-486C-B551-D9A934E7E6CA}" type="presParOf" srcId="{4828C25E-0F10-4766-B0A5-84FAB1A2DAD2}" destId="{B88E88A8-5B15-4D33-82CD-C519D95C60B2}" srcOrd="1" destOrd="0" presId="urn:microsoft.com/office/officeart/2008/layout/LinedList"/>
    <dgm:cxn modelId="{E290661D-3E58-466F-8433-4A35B7044706}" type="presParOf" srcId="{B88E88A8-5B15-4D33-82CD-C519D95C60B2}" destId="{95D4356C-D83A-461E-B046-12701B67A871}" srcOrd="0" destOrd="0" presId="urn:microsoft.com/office/officeart/2008/layout/LinedList"/>
    <dgm:cxn modelId="{2A8405DA-3CA2-42AA-B7DB-61B65F1166EC}" type="presParOf" srcId="{B88E88A8-5B15-4D33-82CD-C519D95C60B2}" destId="{4575BF7D-AFFA-41F0-8299-A21F944587B5}" srcOrd="1" destOrd="0" presId="urn:microsoft.com/office/officeart/2008/layout/LinedList"/>
    <dgm:cxn modelId="{CAA53B23-0A15-449B-8F3C-619358A6B2A5}" type="presParOf" srcId="{4575BF7D-AFFA-41F0-8299-A21F944587B5}" destId="{BFDD5A09-3298-4129-8FB5-39F4CBD376D5}" srcOrd="0" destOrd="0" presId="urn:microsoft.com/office/officeart/2008/layout/LinedList"/>
    <dgm:cxn modelId="{2DD982EA-B5EE-4BCE-A0DF-58DCB13B0C8E}" type="presParOf" srcId="{4575BF7D-AFFA-41F0-8299-A21F944587B5}" destId="{C0A04D24-B94B-4E7B-8661-C4D4CAF61398}" srcOrd="1" destOrd="0" presId="urn:microsoft.com/office/officeart/2008/layout/LinedList"/>
    <dgm:cxn modelId="{AC97420D-5C5C-4643-AE5C-FB167640C90D}" type="presParOf" srcId="{C0A04D24-B94B-4E7B-8661-C4D4CAF61398}" destId="{CB21EFB1-0103-41BB-AD23-38223813B373}" srcOrd="0" destOrd="0" presId="urn:microsoft.com/office/officeart/2008/layout/LinedList"/>
    <dgm:cxn modelId="{5227CFDA-B611-4FF0-B47D-7456BCBE8131}" type="presParOf" srcId="{C0A04D24-B94B-4E7B-8661-C4D4CAF61398}" destId="{B8B7AB7B-4E1D-4D67-82AB-2993EDD0E53C}" srcOrd="1" destOrd="0" presId="urn:microsoft.com/office/officeart/2008/layout/LinedList"/>
    <dgm:cxn modelId="{5874A6E6-D4F4-4482-91D7-93FE4B69D579}" type="presParOf" srcId="{C0A04D24-B94B-4E7B-8661-C4D4CAF61398}" destId="{6B036D28-FD05-45EC-9377-155648E57CD3}" srcOrd="2" destOrd="0" presId="urn:microsoft.com/office/officeart/2008/layout/LinedList"/>
    <dgm:cxn modelId="{627AE894-3F87-41D1-B273-4DEE30F71012}" type="presParOf" srcId="{4575BF7D-AFFA-41F0-8299-A21F944587B5}" destId="{D78312EB-EEBD-4686-A4E8-8822FFCE2F4A}" srcOrd="2" destOrd="0" presId="urn:microsoft.com/office/officeart/2008/layout/LinedList"/>
    <dgm:cxn modelId="{BA78140D-E2DF-4546-ADD9-22AF9A855773}" type="presParOf" srcId="{4575BF7D-AFFA-41F0-8299-A21F944587B5}" destId="{501EC143-9430-4DCC-99C5-CBAFCC80FC52}" srcOrd="3" destOrd="0" presId="urn:microsoft.com/office/officeart/2008/layout/LinedList"/>
    <dgm:cxn modelId="{D8CDC878-12DE-44ED-8B1C-16B21DFF734C}" type="presParOf" srcId="{4575BF7D-AFFA-41F0-8299-A21F944587B5}" destId="{095FB233-B153-4511-8E86-1DB1CFDDC805}" srcOrd="4" destOrd="0" presId="urn:microsoft.com/office/officeart/2008/layout/LinedList"/>
    <dgm:cxn modelId="{420E8979-525D-41A1-A470-C392AB14F4B1}" type="presParOf" srcId="{095FB233-B153-4511-8E86-1DB1CFDDC805}" destId="{3A3EC3A0-465E-47CD-A7E5-957115F6C222}" srcOrd="0" destOrd="0" presId="urn:microsoft.com/office/officeart/2008/layout/LinedList"/>
    <dgm:cxn modelId="{A67B4C40-05A4-45A4-AC52-4930DB23692B}" type="presParOf" srcId="{095FB233-B153-4511-8E86-1DB1CFDDC805}" destId="{ECF27063-8A3A-4211-A4E8-0CE4382FEEA8}" srcOrd="1" destOrd="0" presId="urn:microsoft.com/office/officeart/2008/layout/LinedList"/>
    <dgm:cxn modelId="{C267A01B-A4A4-46FD-BB05-44F540F0BB12}" type="presParOf" srcId="{095FB233-B153-4511-8E86-1DB1CFDDC805}" destId="{930E8FF7-FDE1-493E-B3D7-E1E75B909BB1}" srcOrd="2" destOrd="0" presId="urn:microsoft.com/office/officeart/2008/layout/LinedList"/>
    <dgm:cxn modelId="{1DA24318-9227-4E7D-B1CA-69931D8AA97F}" type="presParOf" srcId="{4575BF7D-AFFA-41F0-8299-A21F944587B5}" destId="{D9B41A59-069C-4CF8-B2FA-6E6F965052CD}" srcOrd="5" destOrd="0" presId="urn:microsoft.com/office/officeart/2008/layout/LinedList"/>
    <dgm:cxn modelId="{4DFCDD09-5CCF-45D8-93CD-A19C5CF8BCF0}" type="presParOf" srcId="{4575BF7D-AFFA-41F0-8299-A21F944587B5}" destId="{7E55EB3D-2E71-456E-B812-40C259372288}" srcOrd="6" destOrd="0" presId="urn:microsoft.com/office/officeart/2008/layout/LinedList"/>
    <dgm:cxn modelId="{1D49476D-1C5F-4DEB-A9C6-77D50E212297}" type="presParOf" srcId="{4575BF7D-AFFA-41F0-8299-A21F944587B5}" destId="{ABCDC7E0-2945-45A8-8218-71B8F3AD7DA4}" srcOrd="7" destOrd="0" presId="urn:microsoft.com/office/officeart/2008/layout/LinedList"/>
    <dgm:cxn modelId="{A268BF3E-8B44-41C6-A0EB-FCE7BE95B22E}" type="presParOf" srcId="{ABCDC7E0-2945-45A8-8218-71B8F3AD7DA4}" destId="{4BF0FB96-DA61-46BA-842F-D1D87E1A9210}" srcOrd="0" destOrd="0" presId="urn:microsoft.com/office/officeart/2008/layout/LinedList"/>
    <dgm:cxn modelId="{02E245D1-1172-40BE-9762-5CA61B40A33E}" type="presParOf" srcId="{ABCDC7E0-2945-45A8-8218-71B8F3AD7DA4}" destId="{52A6590E-3F70-40D4-B3A9-5DBCA8AD8C78}" srcOrd="1" destOrd="0" presId="urn:microsoft.com/office/officeart/2008/layout/LinedList"/>
    <dgm:cxn modelId="{06743F40-4E5F-4238-812B-1BDFC6EAAA1B}" type="presParOf" srcId="{ABCDC7E0-2945-45A8-8218-71B8F3AD7DA4}" destId="{A2B88162-4F7E-4CC9-8BEB-53D44365CC3A}" srcOrd="2" destOrd="0" presId="urn:microsoft.com/office/officeart/2008/layout/LinedList"/>
    <dgm:cxn modelId="{B9BDC9A3-AD11-4BE1-B3B2-059658780A42}" type="presParOf" srcId="{4575BF7D-AFFA-41F0-8299-A21F944587B5}" destId="{D77801B4-E6DA-4DDD-905D-51E600736554}" srcOrd="8" destOrd="0" presId="urn:microsoft.com/office/officeart/2008/layout/LinedList"/>
    <dgm:cxn modelId="{336A0FDD-3F0F-4ABF-8031-EF22013431C9}" type="presParOf" srcId="{4575BF7D-AFFA-41F0-8299-A21F944587B5}" destId="{1A4CC9FB-D1E8-4B9B-952C-E1F1C237BFDA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03EBD29-9B7B-483B-983A-6B3A63C792A8}" type="doc">
      <dgm:prSet loTypeId="urn:microsoft.com/office/officeart/2005/8/layout/vList3" loCatId="pictur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D111D2-FEF1-49BA-8E16-10119F613572}">
      <dgm:prSet phldrT="[Текст]" custT="1"/>
      <dgm:spPr/>
      <dgm:t>
        <a:bodyPr/>
        <a:lstStyle/>
        <a:p>
          <a:pPr algn="l"/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Отсрочка по кредитам на 6 месяцев для МСП(заявительный характер)</a:t>
          </a:r>
        </a:p>
        <a:p>
          <a:pPr algn="l"/>
          <a:endParaRPr lang="ru-RU" sz="16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4BFBE1B-FDCD-4FCD-B8D3-933A43E51C8D}" type="parTrans" cxnId="{F397551C-40F0-40FA-9806-37B9A70E52FC}">
      <dgm:prSet/>
      <dgm:spPr/>
      <dgm:t>
        <a:bodyPr/>
        <a:lstStyle/>
        <a:p>
          <a:endParaRPr lang="ru-RU"/>
        </a:p>
      </dgm:t>
    </dgm:pt>
    <dgm:pt modelId="{A1328489-6494-4262-9F48-5516C5906CAB}" type="sibTrans" cxnId="{F397551C-40F0-40FA-9806-37B9A70E52FC}">
      <dgm:prSet/>
      <dgm:spPr/>
      <dgm:t>
        <a:bodyPr/>
        <a:lstStyle/>
        <a:p>
          <a:endParaRPr lang="ru-RU"/>
        </a:p>
      </dgm:t>
    </dgm:pt>
    <dgm:pt modelId="{DA946AEF-5D98-484D-8C49-7B072DF72275}">
      <dgm:prSet phldrT="[Текст]" custT="1"/>
      <dgm:spPr/>
      <dgm:t>
        <a:bodyPr/>
        <a:lstStyle/>
        <a:p>
          <a:pPr algn="l"/>
          <a:r>
            <a:rPr lang="ru-RU" sz="1600" b="0" i="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Кредит малому бизнесу на оплату труда под 0% годовых на срок до 6 месяцев (до 01.10.2020)</a:t>
          </a:r>
          <a:endParaRPr lang="ru-RU" sz="16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9333FF1-907C-4EEC-95B5-37244CD0B0FA}" type="parTrans" cxnId="{E569E3D6-D287-4E3C-905B-E2741379D560}">
      <dgm:prSet/>
      <dgm:spPr/>
      <dgm:t>
        <a:bodyPr/>
        <a:lstStyle/>
        <a:p>
          <a:endParaRPr lang="ru-RU"/>
        </a:p>
      </dgm:t>
    </dgm:pt>
    <dgm:pt modelId="{3F96E36C-9A55-4D14-A29E-AED1AFF4B3B8}" type="sibTrans" cxnId="{E569E3D6-D287-4E3C-905B-E2741379D560}">
      <dgm:prSet/>
      <dgm:spPr/>
      <dgm:t>
        <a:bodyPr/>
        <a:lstStyle/>
        <a:p>
          <a:endParaRPr lang="ru-RU"/>
        </a:p>
      </dgm:t>
    </dgm:pt>
    <dgm:pt modelId="{2603B152-02B2-4662-A8BA-6152988D6BFC}" type="pres">
      <dgm:prSet presAssocID="{F03EBD29-9B7B-483B-983A-6B3A63C792A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D2E6AA-6A8E-4F8D-8A70-B13556E4BD4F}" type="pres">
      <dgm:prSet presAssocID="{C9D111D2-FEF1-49BA-8E16-10119F613572}" presName="composite" presStyleCnt="0"/>
      <dgm:spPr/>
    </dgm:pt>
    <dgm:pt modelId="{651892BD-2D22-4D73-B6A0-443BB4D4B49A}" type="pres">
      <dgm:prSet presAssocID="{C9D111D2-FEF1-49BA-8E16-10119F613572}" presName="imgShp" presStyleLbl="fgImgPlace1" presStyleIdx="0" presStyleCnt="2" custLinFactX="-19852" custLinFactNeighborX="-100000" custLinFactNeighborY="119"/>
      <dgm:spPr>
        <a:prstGeom prst="flowChartConnector">
          <a:avLst/>
        </a:prstGeom>
        <a:solidFill>
          <a:schemeClr val="accent1">
            <a:lumMod val="20000"/>
            <a:lumOff val="80000"/>
          </a:schemeClr>
        </a:solidFill>
      </dgm:spPr>
    </dgm:pt>
    <dgm:pt modelId="{76C4C99E-04D1-4F0A-9B41-42D7BBE75F67}" type="pres">
      <dgm:prSet presAssocID="{C9D111D2-FEF1-49BA-8E16-10119F613572}" presName="txShp" presStyleLbl="node1" presStyleIdx="0" presStyleCnt="2" custScaleX="141623" custLinFactNeighborX="6365" custLinFactNeighborY="-1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9F8A17-4B74-4A9C-97A1-034A2D4F1914}" type="pres">
      <dgm:prSet presAssocID="{A1328489-6494-4262-9F48-5516C5906CAB}" presName="spacing" presStyleCnt="0"/>
      <dgm:spPr/>
    </dgm:pt>
    <dgm:pt modelId="{7F25974F-3889-4539-8370-FB1653BCBDBF}" type="pres">
      <dgm:prSet presAssocID="{DA946AEF-5D98-484D-8C49-7B072DF72275}" presName="composite" presStyleCnt="0"/>
      <dgm:spPr/>
    </dgm:pt>
    <dgm:pt modelId="{E5D6F55C-D79F-429F-9F10-FD4CFA434FFA}" type="pres">
      <dgm:prSet presAssocID="{DA946AEF-5D98-484D-8C49-7B072DF72275}" presName="imgShp" presStyleLbl="fgImgPlace1" presStyleIdx="1" presStyleCnt="2" custLinFactNeighborX="-60569" custLinFactNeighborY="-7401"/>
      <dgm:spPr>
        <a:solidFill>
          <a:schemeClr val="accent1">
            <a:lumMod val="20000"/>
            <a:lumOff val="80000"/>
          </a:schemeClr>
        </a:solidFill>
      </dgm:spPr>
    </dgm:pt>
    <dgm:pt modelId="{A348F156-3BDC-4E53-8483-2A71FC573C8B}" type="pres">
      <dgm:prSet presAssocID="{DA946AEF-5D98-484D-8C49-7B072DF72275}" presName="txShp" presStyleLbl="node1" presStyleIdx="1" presStyleCnt="2" custScaleX="141623" custLinFactNeighborX="5174" custLinFactNeighborY="-12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97551C-40F0-40FA-9806-37B9A70E52FC}" srcId="{F03EBD29-9B7B-483B-983A-6B3A63C792A8}" destId="{C9D111D2-FEF1-49BA-8E16-10119F613572}" srcOrd="0" destOrd="0" parTransId="{04BFBE1B-FDCD-4FCD-B8D3-933A43E51C8D}" sibTransId="{A1328489-6494-4262-9F48-5516C5906CAB}"/>
    <dgm:cxn modelId="{C766A78B-82FA-4830-917D-901B78BA4671}" type="presOf" srcId="{C9D111D2-FEF1-49BA-8E16-10119F613572}" destId="{76C4C99E-04D1-4F0A-9B41-42D7BBE75F67}" srcOrd="0" destOrd="0" presId="urn:microsoft.com/office/officeart/2005/8/layout/vList3"/>
    <dgm:cxn modelId="{8AC2CC25-7BEB-415F-A41D-1ED9DD313198}" type="presOf" srcId="{F03EBD29-9B7B-483B-983A-6B3A63C792A8}" destId="{2603B152-02B2-4662-A8BA-6152988D6BFC}" srcOrd="0" destOrd="0" presId="urn:microsoft.com/office/officeart/2005/8/layout/vList3"/>
    <dgm:cxn modelId="{E569E3D6-D287-4E3C-905B-E2741379D560}" srcId="{F03EBD29-9B7B-483B-983A-6B3A63C792A8}" destId="{DA946AEF-5D98-484D-8C49-7B072DF72275}" srcOrd="1" destOrd="0" parTransId="{09333FF1-907C-4EEC-95B5-37244CD0B0FA}" sibTransId="{3F96E36C-9A55-4D14-A29E-AED1AFF4B3B8}"/>
    <dgm:cxn modelId="{C86FE6A6-E449-42AE-9176-DFC0B10A8949}" type="presOf" srcId="{DA946AEF-5D98-484D-8C49-7B072DF72275}" destId="{A348F156-3BDC-4E53-8483-2A71FC573C8B}" srcOrd="0" destOrd="0" presId="urn:microsoft.com/office/officeart/2005/8/layout/vList3"/>
    <dgm:cxn modelId="{45CE0428-522D-4C20-B368-334EFF000B3B}" type="presParOf" srcId="{2603B152-02B2-4662-A8BA-6152988D6BFC}" destId="{81D2E6AA-6A8E-4F8D-8A70-B13556E4BD4F}" srcOrd="0" destOrd="0" presId="urn:microsoft.com/office/officeart/2005/8/layout/vList3"/>
    <dgm:cxn modelId="{1A9131BA-022C-4189-854B-AEABA2E01DAB}" type="presParOf" srcId="{81D2E6AA-6A8E-4F8D-8A70-B13556E4BD4F}" destId="{651892BD-2D22-4D73-B6A0-443BB4D4B49A}" srcOrd="0" destOrd="0" presId="urn:microsoft.com/office/officeart/2005/8/layout/vList3"/>
    <dgm:cxn modelId="{4A895146-EDED-4FB2-85CE-D88F46FB8C5B}" type="presParOf" srcId="{81D2E6AA-6A8E-4F8D-8A70-B13556E4BD4F}" destId="{76C4C99E-04D1-4F0A-9B41-42D7BBE75F67}" srcOrd="1" destOrd="0" presId="urn:microsoft.com/office/officeart/2005/8/layout/vList3"/>
    <dgm:cxn modelId="{1AF94B35-64F1-47AE-B26C-16AE0CF9135C}" type="presParOf" srcId="{2603B152-02B2-4662-A8BA-6152988D6BFC}" destId="{E69F8A17-4B74-4A9C-97A1-034A2D4F1914}" srcOrd="1" destOrd="0" presId="urn:microsoft.com/office/officeart/2005/8/layout/vList3"/>
    <dgm:cxn modelId="{D5E65478-8A81-429F-8D0B-E733849DAE7A}" type="presParOf" srcId="{2603B152-02B2-4662-A8BA-6152988D6BFC}" destId="{7F25974F-3889-4539-8370-FB1653BCBDBF}" srcOrd="2" destOrd="0" presId="urn:microsoft.com/office/officeart/2005/8/layout/vList3"/>
    <dgm:cxn modelId="{8E6205F7-02F9-46A3-896C-8F5A19B681A6}" type="presParOf" srcId="{7F25974F-3889-4539-8370-FB1653BCBDBF}" destId="{E5D6F55C-D79F-429F-9F10-FD4CFA434FFA}" srcOrd="0" destOrd="0" presId="urn:microsoft.com/office/officeart/2005/8/layout/vList3"/>
    <dgm:cxn modelId="{630A017D-1D54-4C1D-A90F-09833BF9D494}" type="presParOf" srcId="{7F25974F-3889-4539-8370-FB1653BCBDBF}" destId="{A348F156-3BDC-4E53-8483-2A71FC573C8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03EBD29-9B7B-483B-983A-6B3A63C792A8}" type="doc">
      <dgm:prSet loTypeId="urn:microsoft.com/office/officeart/2005/8/layout/vList3" loCatId="pictur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D111D2-FEF1-49BA-8E16-10119F613572}">
      <dgm:prSet phldrT="[Текст]" custT="1"/>
      <dgm:spPr/>
      <dgm:t>
        <a:bodyPr/>
        <a:lstStyle/>
        <a:p>
          <a:pPr algn="l"/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Отсрочка на 6 месяцев по </a:t>
          </a:r>
          <a:r>
            <a:rPr lang="ru-RU" sz="16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микрокредитам</a:t>
          </a:r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, предоставленным Фондом поддержки МСП Ямала (по основному долгу и процентам)</a:t>
          </a:r>
          <a:endParaRPr lang="ru-RU" sz="16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4BFBE1B-FDCD-4FCD-B8D3-933A43E51C8D}" type="parTrans" cxnId="{F397551C-40F0-40FA-9806-37B9A70E52FC}">
      <dgm:prSet/>
      <dgm:spPr/>
      <dgm:t>
        <a:bodyPr/>
        <a:lstStyle/>
        <a:p>
          <a:endParaRPr lang="ru-RU"/>
        </a:p>
      </dgm:t>
    </dgm:pt>
    <dgm:pt modelId="{A1328489-6494-4262-9F48-5516C5906CAB}" type="sibTrans" cxnId="{F397551C-40F0-40FA-9806-37B9A70E52FC}">
      <dgm:prSet/>
      <dgm:spPr/>
      <dgm:t>
        <a:bodyPr/>
        <a:lstStyle/>
        <a:p>
          <a:endParaRPr lang="ru-RU"/>
        </a:p>
      </dgm:t>
    </dgm:pt>
    <dgm:pt modelId="{15EF5357-04FD-46CA-9815-FF1B2F14E9F6}">
      <dgm:prSet phldrT="[Текст]" custT="1"/>
      <dgm:spPr/>
      <dgm:t>
        <a:bodyPr/>
        <a:lstStyle/>
        <a:p>
          <a:pPr algn="l"/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Предоставление финансовой помощи в размере 200 тыс. руб. для социального бизнеса</a:t>
          </a:r>
          <a:endParaRPr lang="ru-RU" sz="16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4608471-7185-47EA-B51A-6123D57D5EF1}" type="parTrans" cxnId="{1D0AE495-45E9-4AF4-AC42-892F2829A2B0}">
      <dgm:prSet/>
      <dgm:spPr/>
      <dgm:t>
        <a:bodyPr/>
        <a:lstStyle/>
        <a:p>
          <a:endParaRPr lang="ru-RU"/>
        </a:p>
      </dgm:t>
    </dgm:pt>
    <dgm:pt modelId="{0BF9360C-1E69-463A-A408-8E7E6EA7AAC4}" type="sibTrans" cxnId="{1D0AE495-45E9-4AF4-AC42-892F2829A2B0}">
      <dgm:prSet/>
      <dgm:spPr/>
      <dgm:t>
        <a:bodyPr/>
        <a:lstStyle/>
        <a:p>
          <a:endParaRPr lang="ru-RU"/>
        </a:p>
      </dgm:t>
    </dgm:pt>
    <dgm:pt modelId="{DC4666FF-EE04-4D59-A68F-C47391C14131}">
      <dgm:prSet phldrT="[Текст]" custT="1"/>
      <dgm:spPr/>
      <dgm:t>
        <a:bodyPr/>
        <a:lstStyle/>
        <a:p>
          <a:pPr algn="l"/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Беспроцентный </a:t>
          </a:r>
          <a:r>
            <a:rPr lang="ru-RU" sz="16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займ</a:t>
          </a:r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до 2 млн. руб. на 1 год, для торговли в труднодоступных населённых пунктах</a:t>
          </a:r>
          <a:endParaRPr lang="ru-RU" sz="16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86A879C2-84DA-43C6-9BA5-272A2F119C4D}" type="parTrans" cxnId="{05FCC1A9-E937-4CA5-8AED-4A476D20CABD}">
      <dgm:prSet/>
      <dgm:spPr/>
      <dgm:t>
        <a:bodyPr/>
        <a:lstStyle/>
        <a:p>
          <a:endParaRPr lang="ru-RU"/>
        </a:p>
      </dgm:t>
    </dgm:pt>
    <dgm:pt modelId="{03A4E617-FC2A-4735-9825-A0403C05F381}" type="sibTrans" cxnId="{05FCC1A9-E937-4CA5-8AED-4A476D20CABD}">
      <dgm:prSet/>
      <dgm:spPr/>
      <dgm:t>
        <a:bodyPr/>
        <a:lstStyle/>
        <a:p>
          <a:endParaRPr lang="ru-RU"/>
        </a:p>
      </dgm:t>
    </dgm:pt>
    <dgm:pt modelId="{133F7DD9-D633-41FE-AAEF-639D2D98B914}">
      <dgm:prSet phldrT="[Текст]" custT="1"/>
      <dgm:spPr/>
      <dgm:t>
        <a:bodyPr/>
        <a:lstStyle/>
        <a:p>
          <a:pPr algn="l"/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Адресные меры поддержки для туристического бизнеса</a:t>
          </a:r>
          <a:endParaRPr lang="ru-RU" sz="16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2B24AD75-B934-49CE-98B1-129C6E569397}" type="parTrans" cxnId="{584EEA2B-40A6-413B-AEED-CCC9260571DC}">
      <dgm:prSet/>
      <dgm:spPr/>
      <dgm:t>
        <a:bodyPr/>
        <a:lstStyle/>
        <a:p>
          <a:endParaRPr lang="ru-RU"/>
        </a:p>
      </dgm:t>
    </dgm:pt>
    <dgm:pt modelId="{602DA770-92B3-4F67-A122-141D6555C11C}" type="sibTrans" cxnId="{584EEA2B-40A6-413B-AEED-CCC9260571DC}">
      <dgm:prSet/>
      <dgm:spPr/>
      <dgm:t>
        <a:bodyPr/>
        <a:lstStyle/>
        <a:p>
          <a:endParaRPr lang="ru-RU"/>
        </a:p>
      </dgm:t>
    </dgm:pt>
    <dgm:pt modelId="{2603B152-02B2-4662-A8BA-6152988D6BFC}" type="pres">
      <dgm:prSet presAssocID="{F03EBD29-9B7B-483B-983A-6B3A63C792A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D2E6AA-6A8E-4F8D-8A70-B13556E4BD4F}" type="pres">
      <dgm:prSet presAssocID="{C9D111D2-FEF1-49BA-8E16-10119F613572}" presName="composite" presStyleCnt="0"/>
      <dgm:spPr/>
    </dgm:pt>
    <dgm:pt modelId="{651892BD-2D22-4D73-B6A0-443BB4D4B49A}" type="pres">
      <dgm:prSet presAssocID="{C9D111D2-FEF1-49BA-8E16-10119F613572}" presName="imgShp" presStyleLbl="fgImgPlace1" presStyleIdx="0" presStyleCnt="4" custLinFactX="-462" custLinFactNeighborX="-100000" custLinFactNeighborY="-4180"/>
      <dgm:spPr>
        <a:prstGeom prst="flowChartConnector">
          <a:avLst/>
        </a:prstGeom>
        <a:solidFill>
          <a:schemeClr val="accent1">
            <a:lumMod val="20000"/>
            <a:lumOff val="80000"/>
          </a:schemeClr>
        </a:solidFill>
      </dgm:spPr>
    </dgm:pt>
    <dgm:pt modelId="{76C4C99E-04D1-4F0A-9B41-42D7BBE75F67}" type="pres">
      <dgm:prSet presAssocID="{C9D111D2-FEF1-49BA-8E16-10119F613572}" presName="txShp" presStyleLbl="node1" presStyleIdx="0" presStyleCnt="4" custScaleX="141623" custLinFactNeighborX="4035" custLinFactNeighborY="-2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9F8A17-4B74-4A9C-97A1-034A2D4F1914}" type="pres">
      <dgm:prSet presAssocID="{A1328489-6494-4262-9F48-5516C5906CAB}" presName="spacing" presStyleCnt="0"/>
      <dgm:spPr/>
    </dgm:pt>
    <dgm:pt modelId="{5A4228D3-3D09-4069-AE3E-7D13DA471099}" type="pres">
      <dgm:prSet presAssocID="{15EF5357-04FD-46CA-9815-FF1B2F14E9F6}" presName="composite" presStyleCnt="0"/>
      <dgm:spPr/>
    </dgm:pt>
    <dgm:pt modelId="{88F7E02B-E712-4DDA-A167-4C746AB31F64}" type="pres">
      <dgm:prSet presAssocID="{15EF5357-04FD-46CA-9815-FF1B2F14E9F6}" presName="imgShp" presStyleLbl="fgImgPlace1" presStyleIdx="1" presStyleCnt="4" custLinFactNeighborX="-92842" custLinFactNeighborY="-24900"/>
      <dgm:spPr>
        <a:solidFill>
          <a:schemeClr val="accent1">
            <a:lumMod val="20000"/>
            <a:lumOff val="80000"/>
          </a:schemeClr>
        </a:solidFill>
      </dgm:spPr>
    </dgm:pt>
    <dgm:pt modelId="{3A89CFB5-E500-4783-A0C0-7E6AEA138C11}" type="pres">
      <dgm:prSet presAssocID="{15EF5357-04FD-46CA-9815-FF1B2F14E9F6}" presName="txShp" presStyleLbl="node1" presStyleIdx="1" presStyleCnt="4" custScaleX="141623" custLinFactNeighborX="5311" custLinFactNeighborY="-203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5A882-A71A-4E62-A088-6D13E4321D82}" type="pres">
      <dgm:prSet presAssocID="{0BF9360C-1E69-463A-A408-8E7E6EA7AAC4}" presName="spacing" presStyleCnt="0"/>
      <dgm:spPr/>
    </dgm:pt>
    <dgm:pt modelId="{06ECDA76-2165-44A2-B87C-90D49C282359}" type="pres">
      <dgm:prSet presAssocID="{DC4666FF-EE04-4D59-A68F-C47391C14131}" presName="composite" presStyleCnt="0"/>
      <dgm:spPr/>
    </dgm:pt>
    <dgm:pt modelId="{41DB1066-8BD3-40BE-8F58-A69274311AAE}" type="pres">
      <dgm:prSet presAssocID="{DC4666FF-EE04-4D59-A68F-C47391C14131}" presName="imgShp" presStyleLbl="fgImgPlace1" presStyleIdx="2" presStyleCnt="4" custLinFactNeighborX="-89607" custLinFactNeighborY="-43336"/>
      <dgm:spPr>
        <a:solidFill>
          <a:schemeClr val="accent1">
            <a:lumMod val="20000"/>
            <a:lumOff val="80000"/>
          </a:schemeClr>
        </a:solidFill>
      </dgm:spPr>
    </dgm:pt>
    <dgm:pt modelId="{36DE2B45-CA64-4EE5-9B29-9D68D9A4BE05}" type="pres">
      <dgm:prSet presAssocID="{DC4666FF-EE04-4D59-A68F-C47391C14131}" presName="txShp" presStyleLbl="node1" presStyleIdx="2" presStyleCnt="4" custScaleX="141623" custLinFactNeighborX="5311" custLinFactNeighborY="-41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96E70-F54E-45AC-AAD9-DB340AAB7EB7}" type="pres">
      <dgm:prSet presAssocID="{03A4E617-FC2A-4735-9825-A0403C05F381}" presName="spacing" presStyleCnt="0"/>
      <dgm:spPr/>
    </dgm:pt>
    <dgm:pt modelId="{CBB59F21-AA04-4A23-82C7-A52020FBAFC2}" type="pres">
      <dgm:prSet presAssocID="{133F7DD9-D633-41FE-AAEF-639D2D98B914}" presName="composite" presStyleCnt="0"/>
      <dgm:spPr/>
    </dgm:pt>
    <dgm:pt modelId="{BCF82E12-D34F-43C6-975E-96DB36F512E1}" type="pres">
      <dgm:prSet presAssocID="{133F7DD9-D633-41FE-AAEF-639D2D98B914}" presName="imgShp" presStyleLbl="fgImgPlace1" presStyleIdx="3" presStyleCnt="4" custLinFactNeighborX="-87289" custLinFactNeighborY="-64032"/>
      <dgm:spPr>
        <a:solidFill>
          <a:schemeClr val="accent1">
            <a:lumMod val="20000"/>
            <a:lumOff val="80000"/>
          </a:schemeClr>
        </a:solidFill>
      </dgm:spPr>
    </dgm:pt>
    <dgm:pt modelId="{D1F161CE-4EE4-4F08-8614-3F50F489444C}" type="pres">
      <dgm:prSet presAssocID="{133F7DD9-D633-41FE-AAEF-639D2D98B914}" presName="txShp" presStyleLbl="node1" presStyleIdx="3" presStyleCnt="4" custScaleX="141623" custLinFactNeighborX="5311" custLinFactNeighborY="-62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4EEA2B-40A6-413B-AEED-CCC9260571DC}" srcId="{F03EBD29-9B7B-483B-983A-6B3A63C792A8}" destId="{133F7DD9-D633-41FE-AAEF-639D2D98B914}" srcOrd="3" destOrd="0" parTransId="{2B24AD75-B934-49CE-98B1-129C6E569397}" sibTransId="{602DA770-92B3-4F67-A122-141D6555C11C}"/>
    <dgm:cxn modelId="{1C07F178-4CE9-482B-AC46-DE1B67B969C5}" type="presOf" srcId="{F03EBD29-9B7B-483B-983A-6B3A63C792A8}" destId="{2603B152-02B2-4662-A8BA-6152988D6BFC}" srcOrd="0" destOrd="0" presId="urn:microsoft.com/office/officeart/2005/8/layout/vList3"/>
    <dgm:cxn modelId="{82CA136E-8294-4779-BF1B-BA7BAA3DBE93}" type="presOf" srcId="{133F7DD9-D633-41FE-AAEF-639D2D98B914}" destId="{D1F161CE-4EE4-4F08-8614-3F50F489444C}" srcOrd="0" destOrd="0" presId="urn:microsoft.com/office/officeart/2005/8/layout/vList3"/>
    <dgm:cxn modelId="{14A3330B-1369-4939-B52E-026D5292E3D3}" type="presOf" srcId="{DC4666FF-EE04-4D59-A68F-C47391C14131}" destId="{36DE2B45-CA64-4EE5-9B29-9D68D9A4BE05}" srcOrd="0" destOrd="0" presId="urn:microsoft.com/office/officeart/2005/8/layout/vList3"/>
    <dgm:cxn modelId="{1D0AE495-45E9-4AF4-AC42-892F2829A2B0}" srcId="{F03EBD29-9B7B-483B-983A-6B3A63C792A8}" destId="{15EF5357-04FD-46CA-9815-FF1B2F14E9F6}" srcOrd="1" destOrd="0" parTransId="{E4608471-7185-47EA-B51A-6123D57D5EF1}" sibTransId="{0BF9360C-1E69-463A-A408-8E7E6EA7AAC4}"/>
    <dgm:cxn modelId="{05FCC1A9-E937-4CA5-8AED-4A476D20CABD}" srcId="{F03EBD29-9B7B-483B-983A-6B3A63C792A8}" destId="{DC4666FF-EE04-4D59-A68F-C47391C14131}" srcOrd="2" destOrd="0" parTransId="{86A879C2-84DA-43C6-9BA5-272A2F119C4D}" sibTransId="{03A4E617-FC2A-4735-9825-A0403C05F381}"/>
    <dgm:cxn modelId="{F397551C-40F0-40FA-9806-37B9A70E52FC}" srcId="{F03EBD29-9B7B-483B-983A-6B3A63C792A8}" destId="{C9D111D2-FEF1-49BA-8E16-10119F613572}" srcOrd="0" destOrd="0" parTransId="{04BFBE1B-FDCD-4FCD-B8D3-933A43E51C8D}" sibTransId="{A1328489-6494-4262-9F48-5516C5906CAB}"/>
    <dgm:cxn modelId="{152E68DE-DA94-418E-99ED-D4F56E5D0F04}" type="presOf" srcId="{C9D111D2-FEF1-49BA-8E16-10119F613572}" destId="{76C4C99E-04D1-4F0A-9B41-42D7BBE75F67}" srcOrd="0" destOrd="0" presId="urn:microsoft.com/office/officeart/2005/8/layout/vList3"/>
    <dgm:cxn modelId="{27193E9E-B2B1-4EEF-995B-E326006BBC77}" type="presOf" srcId="{15EF5357-04FD-46CA-9815-FF1B2F14E9F6}" destId="{3A89CFB5-E500-4783-A0C0-7E6AEA138C11}" srcOrd="0" destOrd="0" presId="urn:microsoft.com/office/officeart/2005/8/layout/vList3"/>
    <dgm:cxn modelId="{E79C1330-0B5B-429D-8D84-A5C92199FCCF}" type="presParOf" srcId="{2603B152-02B2-4662-A8BA-6152988D6BFC}" destId="{81D2E6AA-6A8E-4F8D-8A70-B13556E4BD4F}" srcOrd="0" destOrd="0" presId="urn:microsoft.com/office/officeart/2005/8/layout/vList3"/>
    <dgm:cxn modelId="{06F97F51-2DA5-4D09-96C1-F1422FC1B908}" type="presParOf" srcId="{81D2E6AA-6A8E-4F8D-8A70-B13556E4BD4F}" destId="{651892BD-2D22-4D73-B6A0-443BB4D4B49A}" srcOrd="0" destOrd="0" presId="urn:microsoft.com/office/officeart/2005/8/layout/vList3"/>
    <dgm:cxn modelId="{778F9A76-1C33-4E3B-A75C-062C15EF4309}" type="presParOf" srcId="{81D2E6AA-6A8E-4F8D-8A70-B13556E4BD4F}" destId="{76C4C99E-04D1-4F0A-9B41-42D7BBE75F67}" srcOrd="1" destOrd="0" presId="urn:microsoft.com/office/officeart/2005/8/layout/vList3"/>
    <dgm:cxn modelId="{D4780F0F-AE43-48D1-8CED-4282E05C30D2}" type="presParOf" srcId="{2603B152-02B2-4662-A8BA-6152988D6BFC}" destId="{E69F8A17-4B74-4A9C-97A1-034A2D4F1914}" srcOrd="1" destOrd="0" presId="urn:microsoft.com/office/officeart/2005/8/layout/vList3"/>
    <dgm:cxn modelId="{17833D25-DFFF-4887-A27F-84F5A53075B5}" type="presParOf" srcId="{2603B152-02B2-4662-A8BA-6152988D6BFC}" destId="{5A4228D3-3D09-4069-AE3E-7D13DA471099}" srcOrd="2" destOrd="0" presId="urn:microsoft.com/office/officeart/2005/8/layout/vList3"/>
    <dgm:cxn modelId="{B45D9AA9-4035-42F9-89CF-DFEAE62441A8}" type="presParOf" srcId="{5A4228D3-3D09-4069-AE3E-7D13DA471099}" destId="{88F7E02B-E712-4DDA-A167-4C746AB31F64}" srcOrd="0" destOrd="0" presId="urn:microsoft.com/office/officeart/2005/8/layout/vList3"/>
    <dgm:cxn modelId="{3CED4EF7-4B2D-4D33-AE3A-9C83978A66A1}" type="presParOf" srcId="{5A4228D3-3D09-4069-AE3E-7D13DA471099}" destId="{3A89CFB5-E500-4783-A0C0-7E6AEA138C11}" srcOrd="1" destOrd="0" presId="urn:microsoft.com/office/officeart/2005/8/layout/vList3"/>
    <dgm:cxn modelId="{A4F7883A-1F27-401D-81F7-3B1B57EA388C}" type="presParOf" srcId="{2603B152-02B2-4662-A8BA-6152988D6BFC}" destId="{2FD5A882-A71A-4E62-A088-6D13E4321D82}" srcOrd="3" destOrd="0" presId="urn:microsoft.com/office/officeart/2005/8/layout/vList3"/>
    <dgm:cxn modelId="{14B9A675-3809-4233-AE0A-73627B001200}" type="presParOf" srcId="{2603B152-02B2-4662-A8BA-6152988D6BFC}" destId="{06ECDA76-2165-44A2-B87C-90D49C282359}" srcOrd="4" destOrd="0" presId="urn:microsoft.com/office/officeart/2005/8/layout/vList3"/>
    <dgm:cxn modelId="{1328ADA0-CF64-437D-8075-AE5805204B90}" type="presParOf" srcId="{06ECDA76-2165-44A2-B87C-90D49C282359}" destId="{41DB1066-8BD3-40BE-8F58-A69274311AAE}" srcOrd="0" destOrd="0" presId="urn:microsoft.com/office/officeart/2005/8/layout/vList3"/>
    <dgm:cxn modelId="{A138E84F-2182-47C0-ACF9-3627F45BBFF3}" type="presParOf" srcId="{06ECDA76-2165-44A2-B87C-90D49C282359}" destId="{36DE2B45-CA64-4EE5-9B29-9D68D9A4BE05}" srcOrd="1" destOrd="0" presId="urn:microsoft.com/office/officeart/2005/8/layout/vList3"/>
    <dgm:cxn modelId="{2B8150C1-CBE6-41AC-9E1C-9CDE8A05094B}" type="presParOf" srcId="{2603B152-02B2-4662-A8BA-6152988D6BFC}" destId="{F6996E70-F54E-45AC-AAD9-DB340AAB7EB7}" srcOrd="5" destOrd="0" presId="urn:microsoft.com/office/officeart/2005/8/layout/vList3"/>
    <dgm:cxn modelId="{97985CE2-C15A-49D9-B82E-A151AFF91AC4}" type="presParOf" srcId="{2603B152-02B2-4662-A8BA-6152988D6BFC}" destId="{CBB59F21-AA04-4A23-82C7-A52020FBAFC2}" srcOrd="6" destOrd="0" presId="urn:microsoft.com/office/officeart/2005/8/layout/vList3"/>
    <dgm:cxn modelId="{60B52C89-6B78-4509-A265-08F2C91BA79A}" type="presParOf" srcId="{CBB59F21-AA04-4A23-82C7-A52020FBAFC2}" destId="{BCF82E12-D34F-43C6-975E-96DB36F512E1}" srcOrd="0" destOrd="0" presId="urn:microsoft.com/office/officeart/2005/8/layout/vList3"/>
    <dgm:cxn modelId="{A0A006F7-BCA4-4841-A294-5776B57D4100}" type="presParOf" srcId="{CBB59F21-AA04-4A23-82C7-A52020FBAFC2}" destId="{D1F161CE-4EE4-4F08-8614-3F50F489444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03EBD29-9B7B-483B-983A-6B3A63C792A8}" type="doc">
      <dgm:prSet loTypeId="urn:microsoft.com/office/officeart/2005/8/layout/vList3" loCatId="pictur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D111D2-FEF1-49BA-8E16-10119F613572}">
      <dgm:prSet phldrT="[Текст]" custT="1"/>
      <dgm:spPr/>
      <dgm:t>
        <a:bodyPr/>
        <a:lstStyle/>
        <a:p>
          <a:pPr algn="l"/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Компенсация расходов на текущую деятельность (энергоресурсы/арендная плата)</a:t>
          </a:r>
          <a:endParaRPr lang="ru-RU" sz="16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4BFBE1B-FDCD-4FCD-B8D3-933A43E51C8D}" type="parTrans" cxnId="{F397551C-40F0-40FA-9806-37B9A70E52FC}">
      <dgm:prSet/>
      <dgm:spPr/>
      <dgm:t>
        <a:bodyPr/>
        <a:lstStyle/>
        <a:p>
          <a:endParaRPr lang="ru-RU"/>
        </a:p>
      </dgm:t>
    </dgm:pt>
    <dgm:pt modelId="{A1328489-6494-4262-9F48-5516C5906CAB}" type="sibTrans" cxnId="{F397551C-40F0-40FA-9806-37B9A70E52FC}">
      <dgm:prSet/>
      <dgm:spPr/>
      <dgm:t>
        <a:bodyPr/>
        <a:lstStyle/>
        <a:p>
          <a:endParaRPr lang="ru-RU"/>
        </a:p>
      </dgm:t>
    </dgm:pt>
    <dgm:pt modelId="{2603B152-02B2-4662-A8BA-6152988D6BFC}" type="pres">
      <dgm:prSet presAssocID="{F03EBD29-9B7B-483B-983A-6B3A63C792A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D2E6AA-6A8E-4F8D-8A70-B13556E4BD4F}" type="pres">
      <dgm:prSet presAssocID="{C9D111D2-FEF1-49BA-8E16-10119F613572}" presName="composite" presStyleCnt="0"/>
      <dgm:spPr/>
    </dgm:pt>
    <dgm:pt modelId="{651892BD-2D22-4D73-B6A0-443BB4D4B49A}" type="pres">
      <dgm:prSet presAssocID="{C9D111D2-FEF1-49BA-8E16-10119F613572}" presName="imgShp" presStyleLbl="fgImgPlace1" presStyleIdx="0" presStyleCnt="1" custLinFactX="-48709" custLinFactNeighborX="-100000" custLinFactNeighborY="-6225"/>
      <dgm:spPr>
        <a:prstGeom prst="flowChartConnector">
          <a:avLst/>
        </a:prstGeom>
        <a:solidFill>
          <a:schemeClr val="accent1">
            <a:lumMod val="20000"/>
            <a:lumOff val="80000"/>
          </a:schemeClr>
        </a:solidFill>
      </dgm:spPr>
    </dgm:pt>
    <dgm:pt modelId="{76C4C99E-04D1-4F0A-9B41-42D7BBE75F67}" type="pres">
      <dgm:prSet presAssocID="{C9D111D2-FEF1-49BA-8E16-10119F613572}" presName="txShp" presStyleLbl="node1" presStyleIdx="0" presStyleCnt="1" custScaleX="141623" custLinFactNeighborX="5233" custLinFactNeighborY="-27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97551C-40F0-40FA-9806-37B9A70E52FC}" srcId="{F03EBD29-9B7B-483B-983A-6B3A63C792A8}" destId="{C9D111D2-FEF1-49BA-8E16-10119F613572}" srcOrd="0" destOrd="0" parTransId="{04BFBE1B-FDCD-4FCD-B8D3-933A43E51C8D}" sibTransId="{A1328489-6494-4262-9F48-5516C5906CAB}"/>
    <dgm:cxn modelId="{78579891-B349-48CF-B474-5554CB59AAFA}" type="presOf" srcId="{F03EBD29-9B7B-483B-983A-6B3A63C792A8}" destId="{2603B152-02B2-4662-A8BA-6152988D6BFC}" srcOrd="0" destOrd="0" presId="urn:microsoft.com/office/officeart/2005/8/layout/vList3"/>
    <dgm:cxn modelId="{D2A14D45-1545-43AF-9382-FDBA6AB360B0}" type="presOf" srcId="{C9D111D2-FEF1-49BA-8E16-10119F613572}" destId="{76C4C99E-04D1-4F0A-9B41-42D7BBE75F67}" srcOrd="0" destOrd="0" presId="urn:microsoft.com/office/officeart/2005/8/layout/vList3"/>
    <dgm:cxn modelId="{B2C31176-B8FA-44ED-8FB5-AB076408D73D}" type="presParOf" srcId="{2603B152-02B2-4662-A8BA-6152988D6BFC}" destId="{81D2E6AA-6A8E-4F8D-8A70-B13556E4BD4F}" srcOrd="0" destOrd="0" presId="urn:microsoft.com/office/officeart/2005/8/layout/vList3"/>
    <dgm:cxn modelId="{8F047F37-3B10-4075-955D-757F1128B4E0}" type="presParOf" srcId="{81D2E6AA-6A8E-4F8D-8A70-B13556E4BD4F}" destId="{651892BD-2D22-4D73-B6A0-443BB4D4B49A}" srcOrd="0" destOrd="0" presId="urn:microsoft.com/office/officeart/2005/8/layout/vList3"/>
    <dgm:cxn modelId="{EF6F49AE-2145-4EBA-90D6-60A106803268}" type="presParOf" srcId="{81D2E6AA-6A8E-4F8D-8A70-B13556E4BD4F}" destId="{76C4C99E-04D1-4F0A-9B41-42D7BBE75F6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D276BC9-311A-4A83-BFB9-124665C58B48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</dgm:pt>
    <dgm:pt modelId="{BB6597E4-0BC8-4F32-9A54-E00A01388A44}">
      <dgm:prSet phldrT="[Текст]" custT="1"/>
      <dgm:spPr/>
      <dgm:t>
        <a:bodyPr/>
        <a:lstStyle/>
        <a:p>
          <a:pPr algn="l"/>
          <a:r>
            <a:rPr lang="ru-RU" sz="1600" b="0" i="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Приостановка выездных проверок до 1 мая 2020 г., в отношении которых применяются положения 294-ФЗ от 26.12.2008 г., а так же выездных налоговых, таможенных проверок                                                        </a:t>
          </a:r>
          <a:r>
            <a:rPr lang="ru-RU" sz="1200" b="0" i="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Исключения: проверки, основанием для которых является причинение вреда жизни, здоровью граждан, возникновение ЧС природного характера, проверки, результатом которых является выдача разрешительных документов(разрешений, лицензий, аттестатов аккредитации и иных)</a:t>
          </a:r>
          <a:endParaRPr lang="ru-RU" sz="1200" dirty="0"/>
        </a:p>
      </dgm:t>
    </dgm:pt>
    <dgm:pt modelId="{04B7E2C3-075C-42E5-A072-A4EA0C02E212}" type="parTrans" cxnId="{DAEF6E2E-E55A-4342-A6A7-92587D5D5481}">
      <dgm:prSet/>
      <dgm:spPr/>
      <dgm:t>
        <a:bodyPr/>
        <a:lstStyle/>
        <a:p>
          <a:endParaRPr lang="ru-RU"/>
        </a:p>
      </dgm:t>
    </dgm:pt>
    <dgm:pt modelId="{1AD1C046-6F6E-4E2C-A74D-3A04FA735033}" type="sibTrans" cxnId="{DAEF6E2E-E55A-4342-A6A7-92587D5D5481}">
      <dgm:prSet/>
      <dgm:spPr/>
      <dgm:t>
        <a:bodyPr/>
        <a:lstStyle/>
        <a:p>
          <a:endParaRPr lang="ru-RU"/>
        </a:p>
      </dgm:t>
    </dgm:pt>
    <dgm:pt modelId="{B07F9A37-B970-47E0-8DB1-F4E8C4628FC8}">
      <dgm:prSet phldrT="[Текст]"/>
      <dgm:spPr/>
      <dgm:t>
        <a:bodyPr/>
        <a:lstStyle/>
        <a:p>
          <a:pPr algn="l"/>
          <a:r>
            <a:rPr lang="ru-RU" b="0" i="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Шесть месяцев моратория на подачу заявлений кредиторов о банкротстве компаний и взыскании долгов и штрафов с предприятий </a:t>
          </a:r>
          <a:endParaRPr lang="ru-RU" dirty="0"/>
        </a:p>
      </dgm:t>
    </dgm:pt>
    <dgm:pt modelId="{E91547A0-FB11-42C9-81F3-D5D9C4FF6D6F}" type="parTrans" cxnId="{E00A9E12-373F-4E6D-854D-F0F89D269848}">
      <dgm:prSet/>
      <dgm:spPr/>
      <dgm:t>
        <a:bodyPr/>
        <a:lstStyle/>
        <a:p>
          <a:endParaRPr lang="ru-RU"/>
        </a:p>
      </dgm:t>
    </dgm:pt>
    <dgm:pt modelId="{3EA549D3-62D7-443C-B0B7-38014C929A07}" type="sibTrans" cxnId="{E00A9E12-373F-4E6D-854D-F0F89D269848}">
      <dgm:prSet/>
      <dgm:spPr/>
      <dgm:t>
        <a:bodyPr/>
        <a:lstStyle/>
        <a:p>
          <a:endParaRPr lang="ru-RU"/>
        </a:p>
      </dgm:t>
    </dgm:pt>
    <dgm:pt modelId="{7E5640AE-179B-4052-91C0-05A64E1C5F80}">
      <dgm:prSet phldrT="[Текст]"/>
      <dgm:spPr/>
      <dgm:t>
        <a:bodyPr/>
        <a:lstStyle/>
        <a:p>
          <a:pPr algn="l"/>
          <a:r>
            <a:rPr lang="ru-RU" b="0" i="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Снижение требования к обеспечению контрактов при </a:t>
          </a:r>
          <a:r>
            <a:rPr lang="ru-RU" b="0" i="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госзакупках</a:t>
          </a:r>
          <a:r>
            <a:rPr lang="ru-RU" b="0" i="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у СМСП</a:t>
          </a:r>
          <a:endParaRPr lang="ru-RU" dirty="0"/>
        </a:p>
      </dgm:t>
    </dgm:pt>
    <dgm:pt modelId="{761446E4-5513-4648-8DB2-594253B569FE}" type="parTrans" cxnId="{382AF82C-52EE-481B-A954-FE577EA9A07C}">
      <dgm:prSet/>
      <dgm:spPr/>
      <dgm:t>
        <a:bodyPr/>
        <a:lstStyle/>
        <a:p>
          <a:endParaRPr lang="ru-RU"/>
        </a:p>
      </dgm:t>
    </dgm:pt>
    <dgm:pt modelId="{3DA95225-66A3-4F22-A1DE-CA2E85C18381}" type="sibTrans" cxnId="{382AF82C-52EE-481B-A954-FE577EA9A07C}">
      <dgm:prSet/>
      <dgm:spPr/>
      <dgm:t>
        <a:bodyPr/>
        <a:lstStyle/>
        <a:p>
          <a:endParaRPr lang="ru-RU"/>
        </a:p>
      </dgm:t>
    </dgm:pt>
    <dgm:pt modelId="{D2689FF5-63EF-4D10-98C6-202958CC3E7D}">
      <dgm:prSet phldrT="[Текст]" custT="1"/>
      <dgm:spPr/>
      <dgm:t>
        <a:bodyPr/>
        <a:lstStyle/>
        <a:p>
          <a:pPr algn="l"/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Неприменение с 25 марта до 1 мая 2020 г. санкций за совершение налоговых правонарушений для налогоплательщиков: субъектов МСП, внесённых в единый реестр СМСП; субъектов, относящихся к туризму и авиаперевозкам; СМСП, работающих в отраслях группы риска(</a:t>
          </a:r>
          <a:r>
            <a:rPr lang="en-US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I</a:t>
          </a:r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категория)</a:t>
          </a:r>
        </a:p>
      </dgm:t>
    </dgm:pt>
    <dgm:pt modelId="{A93685A1-31BA-420A-9CF4-BDA442723C39}" type="parTrans" cxnId="{3AA72566-3E24-47A4-9FE4-F0759629CA40}">
      <dgm:prSet/>
      <dgm:spPr/>
      <dgm:t>
        <a:bodyPr/>
        <a:lstStyle/>
        <a:p>
          <a:endParaRPr lang="ru-RU"/>
        </a:p>
      </dgm:t>
    </dgm:pt>
    <dgm:pt modelId="{BD3645FE-33FB-4254-A152-021A4243277C}" type="sibTrans" cxnId="{3AA72566-3E24-47A4-9FE4-F0759629CA40}">
      <dgm:prSet/>
      <dgm:spPr/>
      <dgm:t>
        <a:bodyPr/>
        <a:lstStyle/>
        <a:p>
          <a:endParaRPr lang="ru-RU"/>
        </a:p>
      </dgm:t>
    </dgm:pt>
    <dgm:pt modelId="{DAB8023A-1FC1-4136-A186-17253931CD19}">
      <dgm:prSet phldrT="[Текст]"/>
      <dgm:spPr/>
      <dgm:t>
        <a:bodyPr/>
        <a:lstStyle/>
        <a:p>
          <a:pPr algn="l"/>
          <a:r>
            <a:rPr lang="ru-RU" b="0" i="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Перенос сроков представления декларации по налогу на имущество за 2019 год с 30 марта на 6 апреля 2020 года</a:t>
          </a:r>
          <a:endParaRPr lang="ru-RU" dirty="0"/>
        </a:p>
      </dgm:t>
    </dgm:pt>
    <dgm:pt modelId="{87A8CE34-144B-4740-9FEE-4976E1F59A8F}" type="parTrans" cxnId="{1C19AF51-B00E-4E54-8142-D718C9A4FBD2}">
      <dgm:prSet/>
      <dgm:spPr/>
      <dgm:t>
        <a:bodyPr/>
        <a:lstStyle/>
        <a:p>
          <a:endParaRPr lang="ru-RU"/>
        </a:p>
      </dgm:t>
    </dgm:pt>
    <dgm:pt modelId="{BF6A648E-9914-4CB0-B9CD-4F5343676B63}" type="sibTrans" cxnId="{1C19AF51-B00E-4E54-8142-D718C9A4FBD2}">
      <dgm:prSet/>
      <dgm:spPr/>
      <dgm:t>
        <a:bodyPr/>
        <a:lstStyle/>
        <a:p>
          <a:endParaRPr lang="ru-RU"/>
        </a:p>
      </dgm:t>
    </dgm:pt>
    <dgm:pt modelId="{50D23EBC-78FF-42DE-A4B9-57D13A8F1A0F}">
      <dgm:prSet phldrT="[Текст]"/>
      <dgm:spPr/>
      <dgm:t>
        <a:bodyPr/>
        <a:lstStyle/>
        <a:p>
          <a:pPr algn="l"/>
          <a:r>
            <a:rPr lang="ru-RU" b="0" i="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Перенос сроков представления декларации по налогу на имущество за 2019 год с 30 марта на 6 апреля 2020 года</a:t>
          </a:r>
          <a:endParaRPr lang="ru-RU" dirty="0"/>
        </a:p>
      </dgm:t>
    </dgm:pt>
    <dgm:pt modelId="{D4C035BC-EB14-4CFF-805C-0A9886678411}" type="parTrans" cxnId="{4D016C0E-8327-4E56-AB8F-30B4FC28F1F9}">
      <dgm:prSet/>
      <dgm:spPr/>
      <dgm:t>
        <a:bodyPr/>
        <a:lstStyle/>
        <a:p>
          <a:endParaRPr lang="ru-RU"/>
        </a:p>
      </dgm:t>
    </dgm:pt>
    <dgm:pt modelId="{CA27E459-B35A-4B17-98F2-AE2274EFE412}" type="sibTrans" cxnId="{4D016C0E-8327-4E56-AB8F-30B4FC28F1F9}">
      <dgm:prSet/>
      <dgm:spPr/>
      <dgm:t>
        <a:bodyPr/>
        <a:lstStyle/>
        <a:p>
          <a:endParaRPr lang="ru-RU"/>
        </a:p>
      </dgm:t>
    </dgm:pt>
    <dgm:pt modelId="{538960F9-5D27-48E1-ADBD-D8C0DAF5521E}" type="pres">
      <dgm:prSet presAssocID="{1D276BC9-311A-4A83-BFB9-124665C58B48}" presName="linearFlow" presStyleCnt="0">
        <dgm:presLayoutVars>
          <dgm:dir/>
          <dgm:resizeHandles val="exact"/>
        </dgm:presLayoutVars>
      </dgm:prSet>
      <dgm:spPr/>
    </dgm:pt>
    <dgm:pt modelId="{EB882192-F54D-471C-9A5C-0E3C02B9DD3E}" type="pres">
      <dgm:prSet presAssocID="{BB6597E4-0BC8-4F32-9A54-E00A01388A44}" presName="composite" presStyleCnt="0"/>
      <dgm:spPr/>
    </dgm:pt>
    <dgm:pt modelId="{5AB70633-B034-46AF-9415-9F6619BBA623}" type="pres">
      <dgm:prSet presAssocID="{BB6597E4-0BC8-4F32-9A54-E00A01388A44}" presName="imgShp" presStyleLbl="fgImgPlace1" presStyleIdx="0" presStyleCnt="6"/>
      <dgm:spPr>
        <a:solidFill>
          <a:schemeClr val="accent1">
            <a:lumMod val="20000"/>
            <a:lumOff val="80000"/>
          </a:schemeClr>
        </a:solidFill>
      </dgm:spPr>
    </dgm:pt>
    <dgm:pt modelId="{B4BA601B-0C03-455F-BD9A-79BC7E72937C}" type="pres">
      <dgm:prSet presAssocID="{BB6597E4-0BC8-4F32-9A54-E00A01388A44}" presName="txShp" presStyleLbl="node1" presStyleIdx="0" presStyleCnt="6" custScaleY="162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B7AAE1-7792-460D-BB3F-A84E6B2A12B5}" type="pres">
      <dgm:prSet presAssocID="{1AD1C046-6F6E-4E2C-A74D-3A04FA735033}" presName="spacing" presStyleCnt="0"/>
      <dgm:spPr/>
    </dgm:pt>
    <dgm:pt modelId="{EA82A781-0B25-461F-BBD7-8CF240CE1DBB}" type="pres">
      <dgm:prSet presAssocID="{D2689FF5-63EF-4D10-98C6-202958CC3E7D}" presName="composite" presStyleCnt="0"/>
      <dgm:spPr/>
    </dgm:pt>
    <dgm:pt modelId="{533A2070-C04B-4BB6-83E6-E86DAA5644A6}" type="pres">
      <dgm:prSet presAssocID="{D2689FF5-63EF-4D10-98C6-202958CC3E7D}" presName="imgShp" presStyleLbl="fgImgPlace1" presStyleIdx="1" presStyleCnt="6"/>
      <dgm:spPr>
        <a:solidFill>
          <a:schemeClr val="accent1">
            <a:lumMod val="20000"/>
            <a:lumOff val="80000"/>
          </a:schemeClr>
        </a:solidFill>
      </dgm:spPr>
    </dgm:pt>
    <dgm:pt modelId="{BBBC543A-F74F-4D66-9AE8-6E88EBB8CF7B}" type="pres">
      <dgm:prSet presAssocID="{D2689FF5-63EF-4D10-98C6-202958CC3E7D}" presName="txShp" presStyleLbl="node1" presStyleIdx="1" presStyleCnt="6" custScaleY="140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5F799-E14C-4C68-9328-86692A9F1831}" type="pres">
      <dgm:prSet presAssocID="{BD3645FE-33FB-4254-A152-021A4243277C}" presName="spacing" presStyleCnt="0"/>
      <dgm:spPr/>
    </dgm:pt>
    <dgm:pt modelId="{BE25149F-5939-4484-8DEE-6DA55C0A2560}" type="pres">
      <dgm:prSet presAssocID="{DAB8023A-1FC1-4136-A186-17253931CD19}" presName="composite" presStyleCnt="0"/>
      <dgm:spPr/>
    </dgm:pt>
    <dgm:pt modelId="{C5A9E73E-7D89-415B-AADE-A2B51598A461}" type="pres">
      <dgm:prSet presAssocID="{DAB8023A-1FC1-4136-A186-17253931CD19}" presName="imgShp" presStyleLbl="fgImgPlace1" presStyleIdx="2" presStyleCnt="6"/>
      <dgm:spPr>
        <a:solidFill>
          <a:schemeClr val="accent1">
            <a:lumMod val="20000"/>
            <a:lumOff val="80000"/>
          </a:schemeClr>
        </a:solidFill>
      </dgm:spPr>
    </dgm:pt>
    <dgm:pt modelId="{2534C48A-C4FE-4FF3-8531-2839979E2E10}" type="pres">
      <dgm:prSet presAssocID="{DAB8023A-1FC1-4136-A186-17253931CD19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BB364-7BC0-48C9-B517-CE73DB01A8CF}" type="pres">
      <dgm:prSet presAssocID="{BF6A648E-9914-4CB0-B9CD-4F5343676B63}" presName="spacing" presStyleCnt="0"/>
      <dgm:spPr/>
    </dgm:pt>
    <dgm:pt modelId="{C08D06B6-E250-4F5B-9824-9C271789060F}" type="pres">
      <dgm:prSet presAssocID="{50D23EBC-78FF-42DE-A4B9-57D13A8F1A0F}" presName="composite" presStyleCnt="0"/>
      <dgm:spPr/>
    </dgm:pt>
    <dgm:pt modelId="{68483EB7-FA06-409E-BF73-C1B1C5776491}" type="pres">
      <dgm:prSet presAssocID="{50D23EBC-78FF-42DE-A4B9-57D13A8F1A0F}" presName="imgShp" presStyleLbl="fgImgPlace1" presStyleIdx="3" presStyleCnt="6"/>
      <dgm:spPr>
        <a:solidFill>
          <a:schemeClr val="accent1">
            <a:lumMod val="20000"/>
            <a:lumOff val="80000"/>
          </a:schemeClr>
        </a:solidFill>
      </dgm:spPr>
    </dgm:pt>
    <dgm:pt modelId="{757B5A63-F87C-4CD7-A669-42CC5A0BF602}" type="pres">
      <dgm:prSet presAssocID="{50D23EBC-78FF-42DE-A4B9-57D13A8F1A0F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DE49EA-99B4-4D93-80A6-CDB3555B65C7}" type="pres">
      <dgm:prSet presAssocID="{CA27E459-B35A-4B17-98F2-AE2274EFE412}" presName="spacing" presStyleCnt="0"/>
      <dgm:spPr/>
    </dgm:pt>
    <dgm:pt modelId="{15C079A4-71D5-429D-BCCA-965DCC017633}" type="pres">
      <dgm:prSet presAssocID="{B07F9A37-B970-47E0-8DB1-F4E8C4628FC8}" presName="composite" presStyleCnt="0"/>
      <dgm:spPr/>
    </dgm:pt>
    <dgm:pt modelId="{115BDBD7-88CC-4A61-8A3D-4F6C4D7E1FD6}" type="pres">
      <dgm:prSet presAssocID="{B07F9A37-B970-47E0-8DB1-F4E8C4628FC8}" presName="imgShp" presStyleLbl="fgImgPlace1" presStyleIdx="4" presStyleCnt="6"/>
      <dgm:spPr>
        <a:solidFill>
          <a:schemeClr val="accent1">
            <a:lumMod val="20000"/>
            <a:lumOff val="80000"/>
          </a:schemeClr>
        </a:solidFill>
      </dgm:spPr>
    </dgm:pt>
    <dgm:pt modelId="{238A4BAF-3FE4-4429-8F33-24E4976043B8}" type="pres">
      <dgm:prSet presAssocID="{B07F9A37-B970-47E0-8DB1-F4E8C4628FC8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E52F31-7F27-49D5-8D02-7FC9B90BAEEE}" type="pres">
      <dgm:prSet presAssocID="{3EA549D3-62D7-443C-B0B7-38014C929A07}" presName="spacing" presStyleCnt="0"/>
      <dgm:spPr/>
    </dgm:pt>
    <dgm:pt modelId="{BA383AEA-D507-4B91-8664-77F85520B477}" type="pres">
      <dgm:prSet presAssocID="{7E5640AE-179B-4052-91C0-05A64E1C5F80}" presName="composite" presStyleCnt="0"/>
      <dgm:spPr/>
    </dgm:pt>
    <dgm:pt modelId="{509A99FE-ACB4-41E5-84F8-2B5FF066DB29}" type="pres">
      <dgm:prSet presAssocID="{7E5640AE-179B-4052-91C0-05A64E1C5F80}" presName="imgShp" presStyleLbl="fgImgPlace1" presStyleIdx="5" presStyleCnt="6"/>
      <dgm:spPr>
        <a:solidFill>
          <a:schemeClr val="accent1">
            <a:lumMod val="20000"/>
            <a:lumOff val="80000"/>
          </a:schemeClr>
        </a:solidFill>
      </dgm:spPr>
    </dgm:pt>
    <dgm:pt modelId="{8E22C63F-B898-4510-BF1E-3D6CCCC6C276}" type="pres">
      <dgm:prSet presAssocID="{7E5640AE-179B-4052-91C0-05A64E1C5F80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016C0E-8327-4E56-AB8F-30B4FC28F1F9}" srcId="{1D276BC9-311A-4A83-BFB9-124665C58B48}" destId="{50D23EBC-78FF-42DE-A4B9-57D13A8F1A0F}" srcOrd="3" destOrd="0" parTransId="{D4C035BC-EB14-4CFF-805C-0A9886678411}" sibTransId="{CA27E459-B35A-4B17-98F2-AE2274EFE412}"/>
    <dgm:cxn modelId="{EF772945-8352-4E9A-88E2-A83C39B26DD6}" type="presOf" srcId="{D2689FF5-63EF-4D10-98C6-202958CC3E7D}" destId="{BBBC543A-F74F-4D66-9AE8-6E88EBB8CF7B}" srcOrd="0" destOrd="0" presId="urn:microsoft.com/office/officeart/2005/8/layout/vList3"/>
    <dgm:cxn modelId="{E00A9E12-373F-4E6D-854D-F0F89D269848}" srcId="{1D276BC9-311A-4A83-BFB9-124665C58B48}" destId="{B07F9A37-B970-47E0-8DB1-F4E8C4628FC8}" srcOrd="4" destOrd="0" parTransId="{E91547A0-FB11-42C9-81F3-D5D9C4FF6D6F}" sibTransId="{3EA549D3-62D7-443C-B0B7-38014C929A07}"/>
    <dgm:cxn modelId="{3AA72566-3E24-47A4-9FE4-F0759629CA40}" srcId="{1D276BC9-311A-4A83-BFB9-124665C58B48}" destId="{D2689FF5-63EF-4D10-98C6-202958CC3E7D}" srcOrd="1" destOrd="0" parTransId="{A93685A1-31BA-420A-9CF4-BDA442723C39}" sibTransId="{BD3645FE-33FB-4254-A152-021A4243277C}"/>
    <dgm:cxn modelId="{94A9319B-FB4C-4501-BCC1-52C9C2CA60C6}" type="presOf" srcId="{BB6597E4-0BC8-4F32-9A54-E00A01388A44}" destId="{B4BA601B-0C03-455F-BD9A-79BC7E72937C}" srcOrd="0" destOrd="0" presId="urn:microsoft.com/office/officeart/2005/8/layout/vList3"/>
    <dgm:cxn modelId="{262ECF7E-F5E3-478A-924A-4B16B53DE099}" type="presOf" srcId="{50D23EBC-78FF-42DE-A4B9-57D13A8F1A0F}" destId="{757B5A63-F87C-4CD7-A669-42CC5A0BF602}" srcOrd="0" destOrd="0" presId="urn:microsoft.com/office/officeart/2005/8/layout/vList3"/>
    <dgm:cxn modelId="{63E0A5A3-8C82-4DE4-9C26-4FFDAE5BF339}" type="presOf" srcId="{B07F9A37-B970-47E0-8DB1-F4E8C4628FC8}" destId="{238A4BAF-3FE4-4429-8F33-24E4976043B8}" srcOrd="0" destOrd="0" presId="urn:microsoft.com/office/officeart/2005/8/layout/vList3"/>
    <dgm:cxn modelId="{DAEF6E2E-E55A-4342-A6A7-92587D5D5481}" srcId="{1D276BC9-311A-4A83-BFB9-124665C58B48}" destId="{BB6597E4-0BC8-4F32-9A54-E00A01388A44}" srcOrd="0" destOrd="0" parTransId="{04B7E2C3-075C-42E5-A072-A4EA0C02E212}" sibTransId="{1AD1C046-6F6E-4E2C-A74D-3A04FA735033}"/>
    <dgm:cxn modelId="{6499700E-E952-4D40-9A74-1989544C0B36}" type="presOf" srcId="{1D276BC9-311A-4A83-BFB9-124665C58B48}" destId="{538960F9-5D27-48E1-ADBD-D8C0DAF5521E}" srcOrd="0" destOrd="0" presId="urn:microsoft.com/office/officeart/2005/8/layout/vList3"/>
    <dgm:cxn modelId="{E71F4963-F585-4A42-906E-1CCA39007B8B}" type="presOf" srcId="{7E5640AE-179B-4052-91C0-05A64E1C5F80}" destId="{8E22C63F-B898-4510-BF1E-3D6CCCC6C276}" srcOrd="0" destOrd="0" presId="urn:microsoft.com/office/officeart/2005/8/layout/vList3"/>
    <dgm:cxn modelId="{1C19AF51-B00E-4E54-8142-D718C9A4FBD2}" srcId="{1D276BC9-311A-4A83-BFB9-124665C58B48}" destId="{DAB8023A-1FC1-4136-A186-17253931CD19}" srcOrd="2" destOrd="0" parTransId="{87A8CE34-144B-4740-9FEE-4976E1F59A8F}" sibTransId="{BF6A648E-9914-4CB0-B9CD-4F5343676B63}"/>
    <dgm:cxn modelId="{F103A586-B18F-40DC-9EEB-58DC0AFBB16F}" type="presOf" srcId="{DAB8023A-1FC1-4136-A186-17253931CD19}" destId="{2534C48A-C4FE-4FF3-8531-2839979E2E10}" srcOrd="0" destOrd="0" presId="urn:microsoft.com/office/officeart/2005/8/layout/vList3"/>
    <dgm:cxn modelId="{382AF82C-52EE-481B-A954-FE577EA9A07C}" srcId="{1D276BC9-311A-4A83-BFB9-124665C58B48}" destId="{7E5640AE-179B-4052-91C0-05A64E1C5F80}" srcOrd="5" destOrd="0" parTransId="{761446E4-5513-4648-8DB2-594253B569FE}" sibTransId="{3DA95225-66A3-4F22-A1DE-CA2E85C18381}"/>
    <dgm:cxn modelId="{B9CF8CAE-7052-489A-BF4D-B53BC0CBC838}" type="presParOf" srcId="{538960F9-5D27-48E1-ADBD-D8C0DAF5521E}" destId="{EB882192-F54D-471C-9A5C-0E3C02B9DD3E}" srcOrd="0" destOrd="0" presId="urn:microsoft.com/office/officeart/2005/8/layout/vList3"/>
    <dgm:cxn modelId="{03780F2A-69DD-4ED8-BE2C-C19C0BDE0D3E}" type="presParOf" srcId="{EB882192-F54D-471C-9A5C-0E3C02B9DD3E}" destId="{5AB70633-B034-46AF-9415-9F6619BBA623}" srcOrd="0" destOrd="0" presId="urn:microsoft.com/office/officeart/2005/8/layout/vList3"/>
    <dgm:cxn modelId="{A57DE285-9519-46D1-BCFA-A79A8471B2CF}" type="presParOf" srcId="{EB882192-F54D-471C-9A5C-0E3C02B9DD3E}" destId="{B4BA601B-0C03-455F-BD9A-79BC7E72937C}" srcOrd="1" destOrd="0" presId="urn:microsoft.com/office/officeart/2005/8/layout/vList3"/>
    <dgm:cxn modelId="{259202EA-2011-4EA3-848A-1D0DFE54440A}" type="presParOf" srcId="{538960F9-5D27-48E1-ADBD-D8C0DAF5521E}" destId="{FFB7AAE1-7792-460D-BB3F-A84E6B2A12B5}" srcOrd="1" destOrd="0" presId="urn:microsoft.com/office/officeart/2005/8/layout/vList3"/>
    <dgm:cxn modelId="{713A829F-4659-40FA-ABB9-46E8F1FC3F6B}" type="presParOf" srcId="{538960F9-5D27-48E1-ADBD-D8C0DAF5521E}" destId="{EA82A781-0B25-461F-BBD7-8CF240CE1DBB}" srcOrd="2" destOrd="0" presId="urn:microsoft.com/office/officeart/2005/8/layout/vList3"/>
    <dgm:cxn modelId="{671CE25C-471F-44EF-A384-B16E17EAB43B}" type="presParOf" srcId="{EA82A781-0B25-461F-BBD7-8CF240CE1DBB}" destId="{533A2070-C04B-4BB6-83E6-E86DAA5644A6}" srcOrd="0" destOrd="0" presId="urn:microsoft.com/office/officeart/2005/8/layout/vList3"/>
    <dgm:cxn modelId="{A1D334A3-C94A-49DF-AD6F-458179AF0543}" type="presParOf" srcId="{EA82A781-0B25-461F-BBD7-8CF240CE1DBB}" destId="{BBBC543A-F74F-4D66-9AE8-6E88EBB8CF7B}" srcOrd="1" destOrd="0" presId="urn:microsoft.com/office/officeart/2005/8/layout/vList3"/>
    <dgm:cxn modelId="{AB65D972-EB1B-4B2B-804C-6ED9E1B86216}" type="presParOf" srcId="{538960F9-5D27-48E1-ADBD-D8C0DAF5521E}" destId="{2BF5F799-E14C-4C68-9328-86692A9F1831}" srcOrd="3" destOrd="0" presId="urn:microsoft.com/office/officeart/2005/8/layout/vList3"/>
    <dgm:cxn modelId="{E9823DA5-FA58-4327-BA4C-261B8875466C}" type="presParOf" srcId="{538960F9-5D27-48E1-ADBD-D8C0DAF5521E}" destId="{BE25149F-5939-4484-8DEE-6DA55C0A2560}" srcOrd="4" destOrd="0" presId="urn:microsoft.com/office/officeart/2005/8/layout/vList3"/>
    <dgm:cxn modelId="{031DBC85-4676-48E0-8D5D-8AD277EB7C47}" type="presParOf" srcId="{BE25149F-5939-4484-8DEE-6DA55C0A2560}" destId="{C5A9E73E-7D89-415B-AADE-A2B51598A461}" srcOrd="0" destOrd="0" presId="urn:microsoft.com/office/officeart/2005/8/layout/vList3"/>
    <dgm:cxn modelId="{6D6F7FA9-A477-4636-96D0-92E173337493}" type="presParOf" srcId="{BE25149F-5939-4484-8DEE-6DA55C0A2560}" destId="{2534C48A-C4FE-4FF3-8531-2839979E2E10}" srcOrd="1" destOrd="0" presId="urn:microsoft.com/office/officeart/2005/8/layout/vList3"/>
    <dgm:cxn modelId="{D78FA339-A247-4800-8631-ED7EB8E577AB}" type="presParOf" srcId="{538960F9-5D27-48E1-ADBD-D8C0DAF5521E}" destId="{DB4BB364-7BC0-48C9-B517-CE73DB01A8CF}" srcOrd="5" destOrd="0" presId="urn:microsoft.com/office/officeart/2005/8/layout/vList3"/>
    <dgm:cxn modelId="{661BC576-AD1F-493E-A7CD-9563FD4F3E8F}" type="presParOf" srcId="{538960F9-5D27-48E1-ADBD-D8C0DAF5521E}" destId="{C08D06B6-E250-4F5B-9824-9C271789060F}" srcOrd="6" destOrd="0" presId="urn:microsoft.com/office/officeart/2005/8/layout/vList3"/>
    <dgm:cxn modelId="{28D4958E-1DFC-470C-9CB3-3D3577733325}" type="presParOf" srcId="{C08D06B6-E250-4F5B-9824-9C271789060F}" destId="{68483EB7-FA06-409E-BF73-C1B1C5776491}" srcOrd="0" destOrd="0" presId="urn:microsoft.com/office/officeart/2005/8/layout/vList3"/>
    <dgm:cxn modelId="{D076A540-C925-4D56-B420-E23A6F4984CC}" type="presParOf" srcId="{C08D06B6-E250-4F5B-9824-9C271789060F}" destId="{757B5A63-F87C-4CD7-A669-42CC5A0BF602}" srcOrd="1" destOrd="0" presId="urn:microsoft.com/office/officeart/2005/8/layout/vList3"/>
    <dgm:cxn modelId="{3A7724E0-49DC-4002-A6A9-D26246CB60AB}" type="presParOf" srcId="{538960F9-5D27-48E1-ADBD-D8C0DAF5521E}" destId="{44DE49EA-99B4-4D93-80A6-CDB3555B65C7}" srcOrd="7" destOrd="0" presId="urn:microsoft.com/office/officeart/2005/8/layout/vList3"/>
    <dgm:cxn modelId="{0A8AA115-A7CA-44D1-9233-55C628450CF7}" type="presParOf" srcId="{538960F9-5D27-48E1-ADBD-D8C0DAF5521E}" destId="{15C079A4-71D5-429D-BCCA-965DCC017633}" srcOrd="8" destOrd="0" presId="urn:microsoft.com/office/officeart/2005/8/layout/vList3"/>
    <dgm:cxn modelId="{04A48A02-C9AA-406A-8463-245DD4DAB15C}" type="presParOf" srcId="{15C079A4-71D5-429D-BCCA-965DCC017633}" destId="{115BDBD7-88CC-4A61-8A3D-4F6C4D7E1FD6}" srcOrd="0" destOrd="0" presId="urn:microsoft.com/office/officeart/2005/8/layout/vList3"/>
    <dgm:cxn modelId="{DFB205F8-F3FB-446E-B127-2B7B45C7E94D}" type="presParOf" srcId="{15C079A4-71D5-429D-BCCA-965DCC017633}" destId="{238A4BAF-3FE4-4429-8F33-24E4976043B8}" srcOrd="1" destOrd="0" presId="urn:microsoft.com/office/officeart/2005/8/layout/vList3"/>
    <dgm:cxn modelId="{B13AD658-CFF3-4BB1-BA06-98DB92F429FF}" type="presParOf" srcId="{538960F9-5D27-48E1-ADBD-D8C0DAF5521E}" destId="{7AE52F31-7F27-49D5-8D02-7FC9B90BAEEE}" srcOrd="9" destOrd="0" presId="urn:microsoft.com/office/officeart/2005/8/layout/vList3"/>
    <dgm:cxn modelId="{3C39D7F8-CE66-40EF-A432-CDF7FDF972EE}" type="presParOf" srcId="{538960F9-5D27-48E1-ADBD-D8C0DAF5521E}" destId="{BA383AEA-D507-4B91-8664-77F85520B477}" srcOrd="10" destOrd="0" presId="urn:microsoft.com/office/officeart/2005/8/layout/vList3"/>
    <dgm:cxn modelId="{21744299-3D86-4E73-A366-85F840113D0E}" type="presParOf" srcId="{BA383AEA-D507-4B91-8664-77F85520B477}" destId="{509A99FE-ACB4-41E5-84F8-2B5FF066DB29}" srcOrd="0" destOrd="0" presId="urn:microsoft.com/office/officeart/2005/8/layout/vList3"/>
    <dgm:cxn modelId="{82E6F4B8-DA96-4524-88B0-3CFE327AD24E}" type="presParOf" srcId="{BA383AEA-D507-4B91-8664-77F85520B477}" destId="{8E22C63F-B898-4510-BF1E-3D6CCCC6C27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3EBD29-9B7B-483B-983A-6B3A63C792A8}" type="doc">
      <dgm:prSet loTypeId="urn:microsoft.com/office/officeart/2005/8/layout/vList3" loCatId="picture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9D111D2-FEF1-49BA-8E16-10119F613572}">
      <dgm:prSet phldrT="[Текст]" custT="1"/>
      <dgm:spPr/>
      <dgm:t>
        <a:bodyPr/>
        <a:lstStyle/>
        <a:p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НАЛОГИ. </a:t>
          </a:r>
          <a:r>
            <a:rPr lang="ru-RU" sz="16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Спецрежимы</a:t>
          </a:r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, налог на имущество</a:t>
          </a:r>
          <a:endParaRPr lang="ru-RU" sz="16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4BFBE1B-FDCD-4FCD-B8D3-933A43E51C8D}" type="parTrans" cxnId="{F397551C-40F0-40FA-9806-37B9A70E52FC}">
      <dgm:prSet/>
      <dgm:spPr/>
      <dgm:t>
        <a:bodyPr/>
        <a:lstStyle/>
        <a:p>
          <a:endParaRPr lang="ru-RU"/>
        </a:p>
      </dgm:t>
    </dgm:pt>
    <dgm:pt modelId="{A1328489-6494-4262-9F48-5516C5906CAB}" type="sibTrans" cxnId="{F397551C-40F0-40FA-9806-37B9A70E52FC}">
      <dgm:prSet/>
      <dgm:spPr/>
      <dgm:t>
        <a:bodyPr/>
        <a:lstStyle/>
        <a:p>
          <a:endParaRPr lang="ru-RU"/>
        </a:p>
      </dgm:t>
    </dgm:pt>
    <dgm:pt modelId="{15EF5357-04FD-46CA-9815-FF1B2F14E9F6}">
      <dgm:prSet phldrT="[Текст]" custT="1"/>
      <dgm:spPr/>
      <dgm:t>
        <a:bodyPr/>
        <a:lstStyle/>
        <a:p>
          <a:pPr algn="l"/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КРЕДИТЫ. Условия кредитования, гарантии, концессия</a:t>
          </a:r>
          <a:endParaRPr lang="ru-RU" sz="16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4608471-7185-47EA-B51A-6123D57D5EF1}" type="parTrans" cxnId="{1D0AE495-45E9-4AF4-AC42-892F2829A2B0}">
      <dgm:prSet/>
      <dgm:spPr/>
      <dgm:t>
        <a:bodyPr/>
        <a:lstStyle/>
        <a:p>
          <a:endParaRPr lang="ru-RU"/>
        </a:p>
      </dgm:t>
    </dgm:pt>
    <dgm:pt modelId="{0BF9360C-1E69-463A-A408-8E7E6EA7AAC4}" type="sibTrans" cxnId="{1D0AE495-45E9-4AF4-AC42-892F2829A2B0}">
      <dgm:prSet/>
      <dgm:spPr/>
      <dgm:t>
        <a:bodyPr/>
        <a:lstStyle/>
        <a:p>
          <a:endParaRPr lang="ru-RU"/>
        </a:p>
      </dgm:t>
    </dgm:pt>
    <dgm:pt modelId="{2603B152-02B2-4662-A8BA-6152988D6BFC}" type="pres">
      <dgm:prSet presAssocID="{F03EBD29-9B7B-483B-983A-6B3A63C792A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D2E6AA-6A8E-4F8D-8A70-B13556E4BD4F}" type="pres">
      <dgm:prSet presAssocID="{C9D111D2-FEF1-49BA-8E16-10119F613572}" presName="composite" presStyleCnt="0"/>
      <dgm:spPr/>
    </dgm:pt>
    <dgm:pt modelId="{651892BD-2D22-4D73-B6A0-443BB4D4B49A}" type="pres">
      <dgm:prSet presAssocID="{C9D111D2-FEF1-49BA-8E16-10119F613572}" presName="imgShp" presStyleLbl="fgImgPlace1" presStyleIdx="0" presStyleCnt="2" custLinFactNeighborX="-60029" custLinFactNeighborY="-1034"/>
      <dgm:spPr>
        <a:prstGeom prst="flowChartConnector">
          <a:avLst/>
        </a:prstGeom>
        <a:solidFill>
          <a:schemeClr val="accent2">
            <a:lumMod val="20000"/>
            <a:lumOff val="80000"/>
          </a:schemeClr>
        </a:solidFill>
      </dgm:spPr>
    </dgm:pt>
    <dgm:pt modelId="{76C4C99E-04D1-4F0A-9B41-42D7BBE75F67}" type="pres">
      <dgm:prSet presAssocID="{C9D111D2-FEF1-49BA-8E16-10119F613572}" presName="txShp" presStyleLbl="node1" presStyleIdx="0" presStyleCnt="2" custScaleX="141623" custLinFactNeighborX="6365" custLinFactNeighborY="-1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9F8A17-4B74-4A9C-97A1-034A2D4F1914}" type="pres">
      <dgm:prSet presAssocID="{A1328489-6494-4262-9F48-5516C5906CAB}" presName="spacing" presStyleCnt="0"/>
      <dgm:spPr/>
    </dgm:pt>
    <dgm:pt modelId="{5A4228D3-3D09-4069-AE3E-7D13DA471099}" type="pres">
      <dgm:prSet presAssocID="{15EF5357-04FD-46CA-9815-FF1B2F14E9F6}" presName="composite" presStyleCnt="0"/>
      <dgm:spPr/>
    </dgm:pt>
    <dgm:pt modelId="{88F7E02B-E712-4DDA-A167-4C746AB31F64}" type="pres">
      <dgm:prSet presAssocID="{15EF5357-04FD-46CA-9815-FF1B2F14E9F6}" presName="imgShp" presStyleLbl="fgImgPlace1" presStyleIdx="1" presStyleCnt="2" custLinFactNeighborX="-51086" custLinFactNeighborY="-3896"/>
      <dgm:spPr>
        <a:solidFill>
          <a:schemeClr val="accent2">
            <a:lumMod val="20000"/>
            <a:lumOff val="80000"/>
          </a:schemeClr>
        </a:solidFill>
      </dgm:spPr>
    </dgm:pt>
    <dgm:pt modelId="{3A89CFB5-E500-4783-A0C0-7E6AEA138C11}" type="pres">
      <dgm:prSet presAssocID="{15EF5357-04FD-46CA-9815-FF1B2F14E9F6}" presName="txShp" presStyleLbl="node1" presStyleIdx="1" presStyleCnt="2" custScaleX="141623" custLinFactNeighborX="6365" custLinFactNeighborY="-1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5E1A6D-E7F5-454B-8FB1-99020AA5C05A}" type="presOf" srcId="{C9D111D2-FEF1-49BA-8E16-10119F613572}" destId="{76C4C99E-04D1-4F0A-9B41-42D7BBE75F67}" srcOrd="0" destOrd="0" presId="urn:microsoft.com/office/officeart/2005/8/layout/vList3"/>
    <dgm:cxn modelId="{F397551C-40F0-40FA-9806-37B9A70E52FC}" srcId="{F03EBD29-9B7B-483B-983A-6B3A63C792A8}" destId="{C9D111D2-FEF1-49BA-8E16-10119F613572}" srcOrd="0" destOrd="0" parTransId="{04BFBE1B-FDCD-4FCD-B8D3-933A43E51C8D}" sibTransId="{A1328489-6494-4262-9F48-5516C5906CAB}"/>
    <dgm:cxn modelId="{CACED869-302D-4B07-9D0A-692530E1DEEB}" type="presOf" srcId="{15EF5357-04FD-46CA-9815-FF1B2F14E9F6}" destId="{3A89CFB5-E500-4783-A0C0-7E6AEA138C11}" srcOrd="0" destOrd="0" presId="urn:microsoft.com/office/officeart/2005/8/layout/vList3"/>
    <dgm:cxn modelId="{1D0AE495-45E9-4AF4-AC42-892F2829A2B0}" srcId="{F03EBD29-9B7B-483B-983A-6B3A63C792A8}" destId="{15EF5357-04FD-46CA-9815-FF1B2F14E9F6}" srcOrd="1" destOrd="0" parTransId="{E4608471-7185-47EA-B51A-6123D57D5EF1}" sibTransId="{0BF9360C-1E69-463A-A408-8E7E6EA7AAC4}"/>
    <dgm:cxn modelId="{1B297936-C7D9-4290-BBFD-58A7A0F68390}" type="presOf" srcId="{F03EBD29-9B7B-483B-983A-6B3A63C792A8}" destId="{2603B152-02B2-4662-A8BA-6152988D6BFC}" srcOrd="0" destOrd="0" presId="urn:microsoft.com/office/officeart/2005/8/layout/vList3"/>
    <dgm:cxn modelId="{F5FCFEA5-9528-421D-9310-7074F8E59D27}" type="presParOf" srcId="{2603B152-02B2-4662-A8BA-6152988D6BFC}" destId="{81D2E6AA-6A8E-4F8D-8A70-B13556E4BD4F}" srcOrd="0" destOrd="0" presId="urn:microsoft.com/office/officeart/2005/8/layout/vList3"/>
    <dgm:cxn modelId="{48E41AE6-5651-482B-96B4-817C298E3517}" type="presParOf" srcId="{81D2E6AA-6A8E-4F8D-8A70-B13556E4BD4F}" destId="{651892BD-2D22-4D73-B6A0-443BB4D4B49A}" srcOrd="0" destOrd="0" presId="urn:microsoft.com/office/officeart/2005/8/layout/vList3"/>
    <dgm:cxn modelId="{67A21F87-1B46-4618-9019-1B4313D2EF23}" type="presParOf" srcId="{81D2E6AA-6A8E-4F8D-8A70-B13556E4BD4F}" destId="{76C4C99E-04D1-4F0A-9B41-42D7BBE75F67}" srcOrd="1" destOrd="0" presId="urn:microsoft.com/office/officeart/2005/8/layout/vList3"/>
    <dgm:cxn modelId="{3538163A-1DA3-4168-AC8F-A00956A9AE83}" type="presParOf" srcId="{2603B152-02B2-4662-A8BA-6152988D6BFC}" destId="{E69F8A17-4B74-4A9C-97A1-034A2D4F1914}" srcOrd="1" destOrd="0" presId="urn:microsoft.com/office/officeart/2005/8/layout/vList3"/>
    <dgm:cxn modelId="{EF62ACA9-EE2A-49D2-B878-11D01A3107B6}" type="presParOf" srcId="{2603B152-02B2-4662-A8BA-6152988D6BFC}" destId="{5A4228D3-3D09-4069-AE3E-7D13DA471099}" srcOrd="2" destOrd="0" presId="urn:microsoft.com/office/officeart/2005/8/layout/vList3"/>
    <dgm:cxn modelId="{1B108529-2864-4636-A8ED-A820DF3C5FD5}" type="presParOf" srcId="{5A4228D3-3D09-4069-AE3E-7D13DA471099}" destId="{88F7E02B-E712-4DDA-A167-4C746AB31F64}" srcOrd="0" destOrd="0" presId="urn:microsoft.com/office/officeart/2005/8/layout/vList3"/>
    <dgm:cxn modelId="{D5F07AE0-F78A-41E8-9E33-B5F45F05D248}" type="presParOf" srcId="{5A4228D3-3D09-4069-AE3E-7D13DA471099}" destId="{3A89CFB5-E500-4783-A0C0-7E6AEA138C1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3EBD29-9B7B-483B-983A-6B3A63C792A8}" type="doc">
      <dgm:prSet loTypeId="urn:microsoft.com/office/officeart/2005/8/layout/vList3" loCatId="picture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C9D111D2-FEF1-49BA-8E16-10119F613572}">
      <dgm:prSet phldrT="[Текст]" custT="1"/>
      <dgm:spPr/>
      <dgm:t>
        <a:bodyPr/>
        <a:lstStyle/>
        <a:p>
          <a:pPr algn="l"/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АРЕНДА. Арендная плата</a:t>
          </a:r>
          <a:endParaRPr lang="ru-RU" sz="16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4BFBE1B-FDCD-4FCD-B8D3-933A43E51C8D}" type="parTrans" cxnId="{F397551C-40F0-40FA-9806-37B9A70E52FC}">
      <dgm:prSet/>
      <dgm:spPr/>
      <dgm:t>
        <a:bodyPr/>
        <a:lstStyle/>
        <a:p>
          <a:endParaRPr lang="ru-RU"/>
        </a:p>
      </dgm:t>
    </dgm:pt>
    <dgm:pt modelId="{A1328489-6494-4262-9F48-5516C5906CAB}" type="sibTrans" cxnId="{F397551C-40F0-40FA-9806-37B9A70E52FC}">
      <dgm:prSet/>
      <dgm:spPr/>
      <dgm:t>
        <a:bodyPr/>
        <a:lstStyle/>
        <a:p>
          <a:endParaRPr lang="ru-RU"/>
        </a:p>
      </dgm:t>
    </dgm:pt>
    <dgm:pt modelId="{15EF5357-04FD-46CA-9815-FF1B2F14E9F6}">
      <dgm:prSet phldrT="[Текст]" custT="1"/>
      <dgm:spPr/>
      <dgm:t>
        <a:bodyPr/>
        <a:lstStyle/>
        <a:p>
          <a:pPr algn="l"/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ЭНЕРГЕТИКА, ЖКХ. Оплата услуг</a:t>
          </a:r>
          <a:endParaRPr lang="ru-RU" sz="16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4608471-7185-47EA-B51A-6123D57D5EF1}" type="parTrans" cxnId="{1D0AE495-45E9-4AF4-AC42-892F2829A2B0}">
      <dgm:prSet/>
      <dgm:spPr/>
      <dgm:t>
        <a:bodyPr/>
        <a:lstStyle/>
        <a:p>
          <a:endParaRPr lang="ru-RU"/>
        </a:p>
      </dgm:t>
    </dgm:pt>
    <dgm:pt modelId="{0BF9360C-1E69-463A-A408-8E7E6EA7AAC4}" type="sibTrans" cxnId="{1D0AE495-45E9-4AF4-AC42-892F2829A2B0}">
      <dgm:prSet/>
      <dgm:spPr/>
      <dgm:t>
        <a:bodyPr/>
        <a:lstStyle/>
        <a:p>
          <a:endParaRPr lang="ru-RU"/>
        </a:p>
      </dgm:t>
    </dgm:pt>
    <dgm:pt modelId="{2603B152-02B2-4662-A8BA-6152988D6BFC}" type="pres">
      <dgm:prSet presAssocID="{F03EBD29-9B7B-483B-983A-6B3A63C792A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D2E6AA-6A8E-4F8D-8A70-B13556E4BD4F}" type="pres">
      <dgm:prSet presAssocID="{C9D111D2-FEF1-49BA-8E16-10119F613572}" presName="composite" presStyleCnt="0"/>
      <dgm:spPr/>
    </dgm:pt>
    <dgm:pt modelId="{651892BD-2D22-4D73-B6A0-443BB4D4B49A}" type="pres">
      <dgm:prSet presAssocID="{C9D111D2-FEF1-49BA-8E16-10119F613572}" presName="imgShp" presStyleLbl="fgImgPlace1" presStyleIdx="0" presStyleCnt="2" custLinFactNeighborX="-60029" custLinFactNeighborY="-1034"/>
      <dgm:spPr>
        <a:prstGeom prst="flowChartConnector">
          <a:avLst/>
        </a:prstGeom>
        <a:solidFill>
          <a:schemeClr val="accent3">
            <a:lumMod val="20000"/>
            <a:lumOff val="80000"/>
          </a:schemeClr>
        </a:solidFill>
      </dgm:spPr>
    </dgm:pt>
    <dgm:pt modelId="{76C4C99E-04D1-4F0A-9B41-42D7BBE75F67}" type="pres">
      <dgm:prSet presAssocID="{C9D111D2-FEF1-49BA-8E16-10119F613572}" presName="txShp" presStyleLbl="node1" presStyleIdx="0" presStyleCnt="2" custScaleX="141623" custLinFactNeighborX="6365" custLinFactNeighborY="-1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9F8A17-4B74-4A9C-97A1-034A2D4F1914}" type="pres">
      <dgm:prSet presAssocID="{A1328489-6494-4262-9F48-5516C5906CAB}" presName="spacing" presStyleCnt="0"/>
      <dgm:spPr/>
    </dgm:pt>
    <dgm:pt modelId="{5A4228D3-3D09-4069-AE3E-7D13DA471099}" type="pres">
      <dgm:prSet presAssocID="{15EF5357-04FD-46CA-9815-FF1B2F14E9F6}" presName="composite" presStyleCnt="0"/>
      <dgm:spPr/>
    </dgm:pt>
    <dgm:pt modelId="{88F7E02B-E712-4DDA-A167-4C746AB31F64}" type="pres">
      <dgm:prSet presAssocID="{15EF5357-04FD-46CA-9815-FF1B2F14E9F6}" presName="imgShp" presStyleLbl="fgImgPlace1" presStyleIdx="1" presStyleCnt="2" custLinFactNeighborX="-51086" custLinFactNeighborY="-3896"/>
      <dgm:spPr>
        <a:solidFill>
          <a:schemeClr val="accent3">
            <a:lumMod val="20000"/>
            <a:lumOff val="80000"/>
          </a:schemeClr>
        </a:solidFill>
      </dgm:spPr>
    </dgm:pt>
    <dgm:pt modelId="{3A89CFB5-E500-4783-A0C0-7E6AEA138C11}" type="pres">
      <dgm:prSet presAssocID="{15EF5357-04FD-46CA-9815-FF1B2F14E9F6}" presName="txShp" presStyleLbl="node1" presStyleIdx="1" presStyleCnt="2" custScaleX="141623" custLinFactNeighborX="6365" custLinFactNeighborY="-1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97551C-40F0-40FA-9806-37B9A70E52FC}" srcId="{F03EBD29-9B7B-483B-983A-6B3A63C792A8}" destId="{C9D111D2-FEF1-49BA-8E16-10119F613572}" srcOrd="0" destOrd="0" parTransId="{04BFBE1B-FDCD-4FCD-B8D3-933A43E51C8D}" sibTransId="{A1328489-6494-4262-9F48-5516C5906CAB}"/>
    <dgm:cxn modelId="{047F0AE4-09B6-4F18-B228-94D3929CF164}" type="presOf" srcId="{C9D111D2-FEF1-49BA-8E16-10119F613572}" destId="{76C4C99E-04D1-4F0A-9B41-42D7BBE75F67}" srcOrd="0" destOrd="0" presId="urn:microsoft.com/office/officeart/2005/8/layout/vList3"/>
    <dgm:cxn modelId="{7DC8B3C2-F41C-4693-933F-A078B9CB26B1}" type="presOf" srcId="{F03EBD29-9B7B-483B-983A-6B3A63C792A8}" destId="{2603B152-02B2-4662-A8BA-6152988D6BFC}" srcOrd="0" destOrd="0" presId="urn:microsoft.com/office/officeart/2005/8/layout/vList3"/>
    <dgm:cxn modelId="{1D0AE495-45E9-4AF4-AC42-892F2829A2B0}" srcId="{F03EBD29-9B7B-483B-983A-6B3A63C792A8}" destId="{15EF5357-04FD-46CA-9815-FF1B2F14E9F6}" srcOrd="1" destOrd="0" parTransId="{E4608471-7185-47EA-B51A-6123D57D5EF1}" sibTransId="{0BF9360C-1E69-463A-A408-8E7E6EA7AAC4}"/>
    <dgm:cxn modelId="{70B291D3-8EF7-4B51-B85E-04BA1F6273A5}" type="presOf" srcId="{15EF5357-04FD-46CA-9815-FF1B2F14E9F6}" destId="{3A89CFB5-E500-4783-A0C0-7E6AEA138C11}" srcOrd="0" destOrd="0" presId="urn:microsoft.com/office/officeart/2005/8/layout/vList3"/>
    <dgm:cxn modelId="{18F1C0FA-F7B2-4086-AE2B-17C7EE68D91C}" type="presParOf" srcId="{2603B152-02B2-4662-A8BA-6152988D6BFC}" destId="{81D2E6AA-6A8E-4F8D-8A70-B13556E4BD4F}" srcOrd="0" destOrd="0" presId="urn:microsoft.com/office/officeart/2005/8/layout/vList3"/>
    <dgm:cxn modelId="{1AC78764-4CF0-45A4-B7F9-3202A998F8BB}" type="presParOf" srcId="{81D2E6AA-6A8E-4F8D-8A70-B13556E4BD4F}" destId="{651892BD-2D22-4D73-B6A0-443BB4D4B49A}" srcOrd="0" destOrd="0" presId="urn:microsoft.com/office/officeart/2005/8/layout/vList3"/>
    <dgm:cxn modelId="{B3D39C99-C448-4D2C-9C08-C71F0B3A46A0}" type="presParOf" srcId="{81D2E6AA-6A8E-4F8D-8A70-B13556E4BD4F}" destId="{76C4C99E-04D1-4F0A-9B41-42D7BBE75F67}" srcOrd="1" destOrd="0" presId="urn:microsoft.com/office/officeart/2005/8/layout/vList3"/>
    <dgm:cxn modelId="{C7676936-C42B-42B4-9A36-305C8B09E3A4}" type="presParOf" srcId="{2603B152-02B2-4662-A8BA-6152988D6BFC}" destId="{E69F8A17-4B74-4A9C-97A1-034A2D4F1914}" srcOrd="1" destOrd="0" presId="urn:microsoft.com/office/officeart/2005/8/layout/vList3"/>
    <dgm:cxn modelId="{FC2DA23D-AF7D-446C-88CE-7FD64D44B5A2}" type="presParOf" srcId="{2603B152-02B2-4662-A8BA-6152988D6BFC}" destId="{5A4228D3-3D09-4069-AE3E-7D13DA471099}" srcOrd="2" destOrd="0" presId="urn:microsoft.com/office/officeart/2005/8/layout/vList3"/>
    <dgm:cxn modelId="{6F65442A-D7E0-4B5F-9738-EAA3C1ED0C99}" type="presParOf" srcId="{5A4228D3-3D09-4069-AE3E-7D13DA471099}" destId="{88F7E02B-E712-4DDA-A167-4C746AB31F64}" srcOrd="0" destOrd="0" presId="urn:microsoft.com/office/officeart/2005/8/layout/vList3"/>
    <dgm:cxn modelId="{DBD5DAC0-0C9B-4DAB-A56D-B76554877EC0}" type="presParOf" srcId="{5A4228D3-3D09-4069-AE3E-7D13DA471099}" destId="{3A89CFB5-E500-4783-A0C0-7E6AEA138C1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3EBD29-9B7B-483B-983A-6B3A63C792A8}" type="doc">
      <dgm:prSet loTypeId="urn:microsoft.com/office/officeart/2005/8/layout/vList3" loCatId="pictur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D111D2-FEF1-49BA-8E16-10119F613572}">
      <dgm:prSet phldrT="[Текст]" custT="1"/>
      <dgm:spPr/>
      <dgm:t>
        <a:bodyPr/>
        <a:lstStyle/>
        <a:p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ФОТ. Формирование зарплатного фонда</a:t>
          </a:r>
          <a:endParaRPr lang="ru-RU" sz="16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4BFBE1B-FDCD-4FCD-B8D3-933A43E51C8D}" type="parTrans" cxnId="{F397551C-40F0-40FA-9806-37B9A70E52FC}">
      <dgm:prSet/>
      <dgm:spPr/>
      <dgm:t>
        <a:bodyPr/>
        <a:lstStyle/>
        <a:p>
          <a:endParaRPr lang="ru-RU"/>
        </a:p>
      </dgm:t>
    </dgm:pt>
    <dgm:pt modelId="{A1328489-6494-4262-9F48-5516C5906CAB}" type="sibTrans" cxnId="{F397551C-40F0-40FA-9806-37B9A70E52FC}">
      <dgm:prSet/>
      <dgm:spPr/>
      <dgm:t>
        <a:bodyPr/>
        <a:lstStyle/>
        <a:p>
          <a:endParaRPr lang="ru-RU"/>
        </a:p>
      </dgm:t>
    </dgm:pt>
    <dgm:pt modelId="{2603B152-02B2-4662-A8BA-6152988D6BFC}" type="pres">
      <dgm:prSet presAssocID="{F03EBD29-9B7B-483B-983A-6B3A63C792A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D2E6AA-6A8E-4F8D-8A70-B13556E4BD4F}" type="pres">
      <dgm:prSet presAssocID="{C9D111D2-FEF1-49BA-8E16-10119F613572}" presName="composite" presStyleCnt="0"/>
      <dgm:spPr/>
    </dgm:pt>
    <dgm:pt modelId="{651892BD-2D22-4D73-B6A0-443BB4D4B49A}" type="pres">
      <dgm:prSet presAssocID="{C9D111D2-FEF1-49BA-8E16-10119F613572}" presName="imgShp" presStyleLbl="fgImgPlace1" presStyleIdx="0" presStyleCnt="1" custLinFactNeighborX="-60029" custLinFactNeighborY="-1034"/>
      <dgm:spPr>
        <a:prstGeom prst="flowChartConnector">
          <a:avLst/>
        </a:prstGeom>
        <a:solidFill>
          <a:schemeClr val="accent1">
            <a:lumMod val="20000"/>
            <a:lumOff val="80000"/>
          </a:schemeClr>
        </a:solidFill>
      </dgm:spPr>
    </dgm:pt>
    <dgm:pt modelId="{76C4C99E-04D1-4F0A-9B41-42D7BBE75F67}" type="pres">
      <dgm:prSet presAssocID="{C9D111D2-FEF1-49BA-8E16-10119F613572}" presName="txShp" presStyleLbl="node1" presStyleIdx="0" presStyleCnt="1" custScaleX="141623" custLinFactNeighborX="6365" custLinFactNeighborY="-1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3E361A-6819-494B-A75D-C30DD5A44ABE}" type="presOf" srcId="{C9D111D2-FEF1-49BA-8E16-10119F613572}" destId="{76C4C99E-04D1-4F0A-9B41-42D7BBE75F67}" srcOrd="0" destOrd="0" presId="urn:microsoft.com/office/officeart/2005/8/layout/vList3"/>
    <dgm:cxn modelId="{F397551C-40F0-40FA-9806-37B9A70E52FC}" srcId="{F03EBD29-9B7B-483B-983A-6B3A63C792A8}" destId="{C9D111D2-FEF1-49BA-8E16-10119F613572}" srcOrd="0" destOrd="0" parTransId="{04BFBE1B-FDCD-4FCD-B8D3-933A43E51C8D}" sibTransId="{A1328489-6494-4262-9F48-5516C5906CAB}"/>
    <dgm:cxn modelId="{CEFB9151-FE71-44A1-9706-1021986876C0}" type="presOf" srcId="{F03EBD29-9B7B-483B-983A-6B3A63C792A8}" destId="{2603B152-02B2-4662-A8BA-6152988D6BFC}" srcOrd="0" destOrd="0" presId="urn:microsoft.com/office/officeart/2005/8/layout/vList3"/>
    <dgm:cxn modelId="{39B69A33-DB39-41DC-B35B-63D071FE5C1E}" type="presParOf" srcId="{2603B152-02B2-4662-A8BA-6152988D6BFC}" destId="{81D2E6AA-6A8E-4F8D-8A70-B13556E4BD4F}" srcOrd="0" destOrd="0" presId="urn:microsoft.com/office/officeart/2005/8/layout/vList3"/>
    <dgm:cxn modelId="{4A2E2F15-B6A2-4023-B1D4-C65DD169C3C7}" type="presParOf" srcId="{81D2E6AA-6A8E-4F8D-8A70-B13556E4BD4F}" destId="{651892BD-2D22-4D73-B6A0-443BB4D4B49A}" srcOrd="0" destOrd="0" presId="urn:microsoft.com/office/officeart/2005/8/layout/vList3"/>
    <dgm:cxn modelId="{0EB96C18-81BD-4957-B686-1391824F5746}" type="presParOf" srcId="{81D2E6AA-6A8E-4F8D-8A70-B13556E4BD4F}" destId="{76C4C99E-04D1-4F0A-9B41-42D7BBE75F6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3EBD29-9B7B-483B-983A-6B3A63C792A8}" type="doc">
      <dgm:prSet loTypeId="urn:microsoft.com/office/officeart/2005/8/layout/vList3" loCatId="pictur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D111D2-FEF1-49BA-8E16-10119F613572}">
      <dgm:prSet phldrT="[Текст]" custT="1"/>
      <dgm:spPr/>
      <dgm:t>
        <a:bodyPr/>
        <a:lstStyle/>
        <a:p>
          <a:pPr algn="l"/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Отсрочка по всем налоговым платежам на срок до 6 мес. (кроме НДС и НДФЛ</a:t>
          </a:r>
          <a:r>
            <a:rPr lang="en-US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)</a:t>
          </a:r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, для СМСП, включенных в реестр МСП</a:t>
          </a:r>
          <a:endParaRPr lang="ru-RU" sz="16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4BFBE1B-FDCD-4FCD-B8D3-933A43E51C8D}" type="parTrans" cxnId="{F397551C-40F0-40FA-9806-37B9A70E52FC}">
      <dgm:prSet/>
      <dgm:spPr/>
      <dgm:t>
        <a:bodyPr/>
        <a:lstStyle/>
        <a:p>
          <a:endParaRPr lang="ru-RU"/>
        </a:p>
      </dgm:t>
    </dgm:pt>
    <dgm:pt modelId="{A1328489-6494-4262-9F48-5516C5906CAB}" type="sibTrans" cxnId="{F397551C-40F0-40FA-9806-37B9A70E52FC}">
      <dgm:prSet/>
      <dgm:spPr/>
      <dgm:t>
        <a:bodyPr/>
        <a:lstStyle/>
        <a:p>
          <a:endParaRPr lang="ru-RU"/>
        </a:p>
      </dgm:t>
    </dgm:pt>
    <dgm:pt modelId="{15EF5357-04FD-46CA-9815-FF1B2F14E9F6}">
      <dgm:prSet phldrT="[Текст]" custT="1"/>
      <dgm:spPr/>
      <dgm:t>
        <a:bodyPr/>
        <a:lstStyle/>
        <a:p>
          <a:pPr algn="l"/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Отсрочка по всем налоговым платежам на срок до 3 мес. (кроме НДС и НДФЛ</a:t>
          </a:r>
          <a:r>
            <a:rPr lang="en-US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)</a:t>
          </a:r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, для остальных представителей бизнеса, не включенных в реестр МСП</a:t>
          </a:r>
          <a:endParaRPr lang="ru-RU" sz="16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4608471-7185-47EA-B51A-6123D57D5EF1}" type="parTrans" cxnId="{1D0AE495-45E9-4AF4-AC42-892F2829A2B0}">
      <dgm:prSet/>
      <dgm:spPr/>
      <dgm:t>
        <a:bodyPr/>
        <a:lstStyle/>
        <a:p>
          <a:endParaRPr lang="ru-RU"/>
        </a:p>
      </dgm:t>
    </dgm:pt>
    <dgm:pt modelId="{0BF9360C-1E69-463A-A408-8E7E6EA7AAC4}" type="sibTrans" cxnId="{1D0AE495-45E9-4AF4-AC42-892F2829A2B0}">
      <dgm:prSet/>
      <dgm:spPr/>
      <dgm:t>
        <a:bodyPr/>
        <a:lstStyle/>
        <a:p>
          <a:endParaRPr lang="ru-RU"/>
        </a:p>
      </dgm:t>
    </dgm:pt>
    <dgm:pt modelId="{CA74516F-F2B5-48D2-9174-658F97E33086}">
      <dgm:prSet phldrT="[Текст]" custT="1"/>
      <dgm:spPr/>
      <dgm:t>
        <a:bodyPr/>
        <a:lstStyle/>
        <a:p>
          <a:pPr algn="l"/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С 1 марта 2020 отсрочка на </a:t>
          </a:r>
          <a:r>
            <a:rPr lang="ru-RU" sz="16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6 месяцев </a:t>
          </a:r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по уплате страховых взносов для </a:t>
          </a:r>
          <a:r>
            <a:rPr lang="ru-RU" sz="16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микропредприятий</a:t>
          </a:r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endParaRPr lang="ru-RU" sz="16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C5E2386-47C3-41DE-B84D-DB46C513077C}" type="parTrans" cxnId="{CBFCB47B-CDE9-449D-B672-E040C259CC21}">
      <dgm:prSet/>
      <dgm:spPr/>
      <dgm:t>
        <a:bodyPr/>
        <a:lstStyle/>
        <a:p>
          <a:endParaRPr lang="ru-RU"/>
        </a:p>
      </dgm:t>
    </dgm:pt>
    <dgm:pt modelId="{05ECFD2B-560B-4497-BCCA-4516C119DEA1}" type="sibTrans" cxnId="{CBFCB47B-CDE9-449D-B672-E040C259CC21}">
      <dgm:prSet/>
      <dgm:spPr/>
      <dgm:t>
        <a:bodyPr/>
        <a:lstStyle/>
        <a:p>
          <a:endParaRPr lang="ru-RU"/>
        </a:p>
      </dgm:t>
    </dgm:pt>
    <dgm:pt modelId="{CC31D09D-7256-4A99-869B-061397709375}">
      <dgm:prSet phldrT="[Текст]"/>
      <dgm:spPr/>
      <dgm:t>
        <a:bodyPr/>
        <a:lstStyle/>
        <a:p>
          <a:pPr algn="l"/>
          <a:r>
            <a:rPr lang="ru-RU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Снижение страховых взносов с 30% до 15%    (для з/п выше МРОТ – 30 325,00 руб.) </a:t>
          </a:r>
          <a:endParaRPr lang="ru-RU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49A19CE-C03E-4C7C-B80D-A2BF50CF1DDB}" type="parTrans" cxnId="{9B99CA8C-E1BC-4EE9-AE0C-01E08F379509}">
      <dgm:prSet/>
      <dgm:spPr/>
      <dgm:t>
        <a:bodyPr/>
        <a:lstStyle/>
        <a:p>
          <a:endParaRPr lang="ru-RU"/>
        </a:p>
      </dgm:t>
    </dgm:pt>
    <dgm:pt modelId="{B820BEE2-500D-4C95-81C2-593556821506}" type="sibTrans" cxnId="{9B99CA8C-E1BC-4EE9-AE0C-01E08F379509}">
      <dgm:prSet/>
      <dgm:spPr/>
      <dgm:t>
        <a:bodyPr/>
        <a:lstStyle/>
        <a:p>
          <a:endParaRPr lang="ru-RU"/>
        </a:p>
      </dgm:t>
    </dgm:pt>
    <dgm:pt modelId="{2603B152-02B2-4662-A8BA-6152988D6BFC}" type="pres">
      <dgm:prSet presAssocID="{F03EBD29-9B7B-483B-983A-6B3A63C792A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D2E6AA-6A8E-4F8D-8A70-B13556E4BD4F}" type="pres">
      <dgm:prSet presAssocID="{C9D111D2-FEF1-49BA-8E16-10119F613572}" presName="composite" presStyleCnt="0"/>
      <dgm:spPr/>
    </dgm:pt>
    <dgm:pt modelId="{651892BD-2D22-4D73-B6A0-443BB4D4B49A}" type="pres">
      <dgm:prSet presAssocID="{C9D111D2-FEF1-49BA-8E16-10119F613572}" presName="imgShp" presStyleLbl="fgImgPlace1" presStyleIdx="0" presStyleCnt="4" custLinFactNeighborX="-87464" custLinFactNeighborY="-94"/>
      <dgm:spPr>
        <a:prstGeom prst="flowChartConnector">
          <a:avLst/>
        </a:prstGeom>
        <a:solidFill>
          <a:schemeClr val="accent1">
            <a:lumMod val="20000"/>
            <a:lumOff val="80000"/>
          </a:schemeClr>
        </a:solidFill>
      </dgm:spPr>
    </dgm:pt>
    <dgm:pt modelId="{76C4C99E-04D1-4F0A-9B41-42D7BBE75F67}" type="pres">
      <dgm:prSet presAssocID="{C9D111D2-FEF1-49BA-8E16-10119F613572}" presName="txShp" presStyleLbl="node1" presStyleIdx="0" presStyleCnt="4" custScaleX="141623" custLinFactNeighborX="6365" custLinFactNeighborY="-1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9F8A17-4B74-4A9C-97A1-034A2D4F1914}" type="pres">
      <dgm:prSet presAssocID="{A1328489-6494-4262-9F48-5516C5906CAB}" presName="spacing" presStyleCnt="0"/>
      <dgm:spPr/>
    </dgm:pt>
    <dgm:pt modelId="{5A4228D3-3D09-4069-AE3E-7D13DA471099}" type="pres">
      <dgm:prSet presAssocID="{15EF5357-04FD-46CA-9815-FF1B2F14E9F6}" presName="composite" presStyleCnt="0"/>
      <dgm:spPr/>
    </dgm:pt>
    <dgm:pt modelId="{88F7E02B-E712-4DDA-A167-4C746AB31F64}" type="pres">
      <dgm:prSet presAssocID="{15EF5357-04FD-46CA-9815-FF1B2F14E9F6}" presName="imgShp" presStyleLbl="fgImgPlace1" presStyleIdx="1" presStyleCnt="4" custLinFactNeighborX="-59611" custLinFactNeighborY="-22637"/>
      <dgm:spPr>
        <a:solidFill>
          <a:schemeClr val="accent1">
            <a:lumMod val="20000"/>
            <a:lumOff val="80000"/>
          </a:schemeClr>
        </a:solidFill>
      </dgm:spPr>
    </dgm:pt>
    <dgm:pt modelId="{3A89CFB5-E500-4783-A0C0-7E6AEA138C11}" type="pres">
      <dgm:prSet presAssocID="{15EF5357-04FD-46CA-9815-FF1B2F14E9F6}" presName="txShp" presStyleLbl="node1" presStyleIdx="1" presStyleCnt="4" custScaleX="141623" custLinFactNeighborX="4506" custLinFactNeighborY="-22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58870C-5789-4AED-A217-8888606BC373}" type="pres">
      <dgm:prSet presAssocID="{0BF9360C-1E69-463A-A408-8E7E6EA7AAC4}" presName="spacing" presStyleCnt="0"/>
      <dgm:spPr/>
    </dgm:pt>
    <dgm:pt modelId="{6527CEC0-B789-49D2-A36A-9A3A5CF782B6}" type="pres">
      <dgm:prSet presAssocID="{CA74516F-F2B5-48D2-9174-658F97E33086}" presName="composite" presStyleCnt="0"/>
      <dgm:spPr/>
    </dgm:pt>
    <dgm:pt modelId="{5C658EA9-D3F7-47F7-98CB-4061DE453D7E}" type="pres">
      <dgm:prSet presAssocID="{CA74516F-F2B5-48D2-9174-658F97E33086}" presName="imgShp" presStyleLbl="fgImgPlace1" presStyleIdx="2" presStyleCnt="4" custLinFactNeighborX="-67583" custLinFactNeighborY="-42145"/>
      <dgm:spPr>
        <a:solidFill>
          <a:schemeClr val="accent1">
            <a:lumMod val="20000"/>
            <a:lumOff val="80000"/>
          </a:schemeClr>
        </a:solidFill>
      </dgm:spPr>
    </dgm:pt>
    <dgm:pt modelId="{C61D3C43-F207-45D4-A36A-011B49ECDF6A}" type="pres">
      <dgm:prSet presAssocID="{CA74516F-F2B5-48D2-9174-658F97E33086}" presName="txShp" presStyleLbl="node1" presStyleIdx="2" presStyleCnt="4" custScaleX="141623" custLinFactNeighborX="4765" custLinFactNeighborY="-42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E4760-39B1-4517-A856-4A0C9C00D0EB}" type="pres">
      <dgm:prSet presAssocID="{05ECFD2B-560B-4497-BCCA-4516C119DEA1}" presName="spacing" presStyleCnt="0"/>
      <dgm:spPr/>
    </dgm:pt>
    <dgm:pt modelId="{7DE0041A-36A5-46CA-B8F0-B09B1CC8E1B1}" type="pres">
      <dgm:prSet presAssocID="{CC31D09D-7256-4A99-869B-061397709375}" presName="composite" presStyleCnt="0"/>
      <dgm:spPr/>
    </dgm:pt>
    <dgm:pt modelId="{65948548-92CE-4488-912F-03B9025B29F6}" type="pres">
      <dgm:prSet presAssocID="{CC31D09D-7256-4A99-869B-061397709375}" presName="imgShp" presStyleLbl="fgImgPlace1" presStyleIdx="3" presStyleCnt="4" custLinFactNeighborX="-58055" custLinFactNeighborY="-63731"/>
      <dgm:spPr>
        <a:solidFill>
          <a:schemeClr val="accent1">
            <a:lumMod val="20000"/>
            <a:lumOff val="80000"/>
          </a:schemeClr>
        </a:solidFill>
      </dgm:spPr>
    </dgm:pt>
    <dgm:pt modelId="{68455998-02B2-427C-9D6F-387B036D5FDB}" type="pres">
      <dgm:prSet presAssocID="{CC31D09D-7256-4A99-869B-061397709375}" presName="txShp" presStyleLbl="node1" presStyleIdx="3" presStyleCnt="4" custScaleX="141623" custLinFactNeighborX="5066" custLinFactNeighborY="-63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EBE52C-04B4-41C4-8408-EA0630E87949}" type="presOf" srcId="{C9D111D2-FEF1-49BA-8E16-10119F613572}" destId="{76C4C99E-04D1-4F0A-9B41-42D7BBE75F67}" srcOrd="0" destOrd="0" presId="urn:microsoft.com/office/officeart/2005/8/layout/vList3"/>
    <dgm:cxn modelId="{E3F56330-BF17-4837-AF30-49373F9EBADE}" type="presOf" srcId="{CA74516F-F2B5-48D2-9174-658F97E33086}" destId="{C61D3C43-F207-45D4-A36A-011B49ECDF6A}" srcOrd="0" destOrd="0" presId="urn:microsoft.com/office/officeart/2005/8/layout/vList3"/>
    <dgm:cxn modelId="{CBFCB47B-CDE9-449D-B672-E040C259CC21}" srcId="{F03EBD29-9B7B-483B-983A-6B3A63C792A8}" destId="{CA74516F-F2B5-48D2-9174-658F97E33086}" srcOrd="2" destOrd="0" parTransId="{FC5E2386-47C3-41DE-B84D-DB46C513077C}" sibTransId="{05ECFD2B-560B-4497-BCCA-4516C119DEA1}"/>
    <dgm:cxn modelId="{D6360184-123E-45DD-8326-719A02D88491}" type="presOf" srcId="{15EF5357-04FD-46CA-9815-FF1B2F14E9F6}" destId="{3A89CFB5-E500-4783-A0C0-7E6AEA138C11}" srcOrd="0" destOrd="0" presId="urn:microsoft.com/office/officeart/2005/8/layout/vList3"/>
    <dgm:cxn modelId="{9B99CA8C-E1BC-4EE9-AE0C-01E08F379509}" srcId="{F03EBD29-9B7B-483B-983A-6B3A63C792A8}" destId="{CC31D09D-7256-4A99-869B-061397709375}" srcOrd="3" destOrd="0" parTransId="{049A19CE-C03E-4C7C-B80D-A2BF50CF1DDB}" sibTransId="{B820BEE2-500D-4C95-81C2-593556821506}"/>
    <dgm:cxn modelId="{BCCC3AD8-7E26-4F38-B033-2D51ED3FD699}" type="presOf" srcId="{CC31D09D-7256-4A99-869B-061397709375}" destId="{68455998-02B2-427C-9D6F-387B036D5FDB}" srcOrd="0" destOrd="0" presId="urn:microsoft.com/office/officeart/2005/8/layout/vList3"/>
    <dgm:cxn modelId="{1394F949-920E-432B-BB67-A5E70CD167F8}" type="presOf" srcId="{F03EBD29-9B7B-483B-983A-6B3A63C792A8}" destId="{2603B152-02B2-4662-A8BA-6152988D6BFC}" srcOrd="0" destOrd="0" presId="urn:microsoft.com/office/officeart/2005/8/layout/vList3"/>
    <dgm:cxn modelId="{1D0AE495-45E9-4AF4-AC42-892F2829A2B0}" srcId="{F03EBD29-9B7B-483B-983A-6B3A63C792A8}" destId="{15EF5357-04FD-46CA-9815-FF1B2F14E9F6}" srcOrd="1" destOrd="0" parTransId="{E4608471-7185-47EA-B51A-6123D57D5EF1}" sibTransId="{0BF9360C-1E69-463A-A408-8E7E6EA7AAC4}"/>
    <dgm:cxn modelId="{F397551C-40F0-40FA-9806-37B9A70E52FC}" srcId="{F03EBD29-9B7B-483B-983A-6B3A63C792A8}" destId="{C9D111D2-FEF1-49BA-8E16-10119F613572}" srcOrd="0" destOrd="0" parTransId="{04BFBE1B-FDCD-4FCD-B8D3-933A43E51C8D}" sibTransId="{A1328489-6494-4262-9F48-5516C5906CAB}"/>
    <dgm:cxn modelId="{81C11AE6-02FB-42B6-A6E8-9A7977ED6264}" type="presParOf" srcId="{2603B152-02B2-4662-A8BA-6152988D6BFC}" destId="{81D2E6AA-6A8E-4F8D-8A70-B13556E4BD4F}" srcOrd="0" destOrd="0" presId="urn:microsoft.com/office/officeart/2005/8/layout/vList3"/>
    <dgm:cxn modelId="{927CC19E-2289-43C0-8733-EF232C9392F8}" type="presParOf" srcId="{81D2E6AA-6A8E-4F8D-8A70-B13556E4BD4F}" destId="{651892BD-2D22-4D73-B6A0-443BB4D4B49A}" srcOrd="0" destOrd="0" presId="urn:microsoft.com/office/officeart/2005/8/layout/vList3"/>
    <dgm:cxn modelId="{8A84639A-2C04-4045-B7CA-F42A68261EA5}" type="presParOf" srcId="{81D2E6AA-6A8E-4F8D-8A70-B13556E4BD4F}" destId="{76C4C99E-04D1-4F0A-9B41-42D7BBE75F67}" srcOrd="1" destOrd="0" presId="urn:microsoft.com/office/officeart/2005/8/layout/vList3"/>
    <dgm:cxn modelId="{C766558D-7DFE-4A5F-A7EA-21F555635B8D}" type="presParOf" srcId="{2603B152-02B2-4662-A8BA-6152988D6BFC}" destId="{E69F8A17-4B74-4A9C-97A1-034A2D4F1914}" srcOrd="1" destOrd="0" presId="urn:microsoft.com/office/officeart/2005/8/layout/vList3"/>
    <dgm:cxn modelId="{C385BCAA-3046-43E6-A7C3-7D811964C09A}" type="presParOf" srcId="{2603B152-02B2-4662-A8BA-6152988D6BFC}" destId="{5A4228D3-3D09-4069-AE3E-7D13DA471099}" srcOrd="2" destOrd="0" presId="urn:microsoft.com/office/officeart/2005/8/layout/vList3"/>
    <dgm:cxn modelId="{CEF35438-8271-4BB9-A202-55E5AA3F0D96}" type="presParOf" srcId="{5A4228D3-3D09-4069-AE3E-7D13DA471099}" destId="{88F7E02B-E712-4DDA-A167-4C746AB31F64}" srcOrd="0" destOrd="0" presId="urn:microsoft.com/office/officeart/2005/8/layout/vList3"/>
    <dgm:cxn modelId="{F7C28782-0C5E-4F10-BC26-C2146A849CBA}" type="presParOf" srcId="{5A4228D3-3D09-4069-AE3E-7D13DA471099}" destId="{3A89CFB5-E500-4783-A0C0-7E6AEA138C11}" srcOrd="1" destOrd="0" presId="urn:microsoft.com/office/officeart/2005/8/layout/vList3"/>
    <dgm:cxn modelId="{1D3586CB-05F9-4843-83D5-3901A50DC2CD}" type="presParOf" srcId="{2603B152-02B2-4662-A8BA-6152988D6BFC}" destId="{A258870C-5789-4AED-A217-8888606BC373}" srcOrd="3" destOrd="0" presId="urn:microsoft.com/office/officeart/2005/8/layout/vList3"/>
    <dgm:cxn modelId="{D9411131-EDA1-481C-A0EF-62CDACFAC76C}" type="presParOf" srcId="{2603B152-02B2-4662-A8BA-6152988D6BFC}" destId="{6527CEC0-B789-49D2-A36A-9A3A5CF782B6}" srcOrd="4" destOrd="0" presId="urn:microsoft.com/office/officeart/2005/8/layout/vList3"/>
    <dgm:cxn modelId="{EF77C688-7041-42AE-AB6E-1BA96FC1FA3E}" type="presParOf" srcId="{6527CEC0-B789-49D2-A36A-9A3A5CF782B6}" destId="{5C658EA9-D3F7-47F7-98CB-4061DE453D7E}" srcOrd="0" destOrd="0" presId="urn:microsoft.com/office/officeart/2005/8/layout/vList3"/>
    <dgm:cxn modelId="{2B97AF32-ADB6-4C25-8A2E-B1E11AF12911}" type="presParOf" srcId="{6527CEC0-B789-49D2-A36A-9A3A5CF782B6}" destId="{C61D3C43-F207-45D4-A36A-011B49ECDF6A}" srcOrd="1" destOrd="0" presId="urn:microsoft.com/office/officeart/2005/8/layout/vList3"/>
    <dgm:cxn modelId="{873BA2E5-966C-468C-9079-0A569A95FC9B}" type="presParOf" srcId="{2603B152-02B2-4662-A8BA-6152988D6BFC}" destId="{68DE4760-39B1-4517-A856-4A0C9C00D0EB}" srcOrd="5" destOrd="0" presId="urn:microsoft.com/office/officeart/2005/8/layout/vList3"/>
    <dgm:cxn modelId="{9E4FBFED-1198-42BD-97C0-04F30D104675}" type="presParOf" srcId="{2603B152-02B2-4662-A8BA-6152988D6BFC}" destId="{7DE0041A-36A5-46CA-B8F0-B09B1CC8E1B1}" srcOrd="6" destOrd="0" presId="urn:microsoft.com/office/officeart/2005/8/layout/vList3"/>
    <dgm:cxn modelId="{0FC45DFB-5DE5-41BC-8B08-F626F089F965}" type="presParOf" srcId="{7DE0041A-36A5-46CA-B8F0-B09B1CC8E1B1}" destId="{65948548-92CE-4488-912F-03B9025B29F6}" srcOrd="0" destOrd="0" presId="urn:microsoft.com/office/officeart/2005/8/layout/vList3"/>
    <dgm:cxn modelId="{2AAD8C09-F756-49EB-976F-86E2CD3919C8}" type="presParOf" srcId="{7DE0041A-36A5-46CA-B8F0-B09B1CC8E1B1}" destId="{68455998-02B2-427C-9D6F-387B036D5FD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3EBD29-9B7B-483B-983A-6B3A63C792A8}" type="doc">
      <dgm:prSet loTypeId="urn:microsoft.com/office/officeart/2005/8/layout/vList3" loCatId="pictur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D111D2-FEF1-49BA-8E16-10119F613572}">
      <dgm:prSet phldrT="[Текст]" custT="1"/>
      <dgm:spPr/>
      <dgm:t>
        <a:bodyPr/>
        <a:lstStyle/>
        <a:p>
          <a:pPr algn="l"/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Снижение ставки по УСН (доход) с 5% до 1%</a:t>
          </a:r>
        </a:p>
        <a:p>
          <a:pPr algn="l"/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на 2020 год</a:t>
          </a:r>
          <a:endParaRPr lang="ru-RU" sz="16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4BFBE1B-FDCD-4FCD-B8D3-933A43E51C8D}" type="parTrans" cxnId="{F397551C-40F0-40FA-9806-37B9A70E52FC}">
      <dgm:prSet/>
      <dgm:spPr/>
      <dgm:t>
        <a:bodyPr/>
        <a:lstStyle/>
        <a:p>
          <a:endParaRPr lang="ru-RU"/>
        </a:p>
      </dgm:t>
    </dgm:pt>
    <dgm:pt modelId="{A1328489-6494-4262-9F48-5516C5906CAB}" type="sibTrans" cxnId="{F397551C-40F0-40FA-9806-37B9A70E52FC}">
      <dgm:prSet/>
      <dgm:spPr/>
      <dgm:t>
        <a:bodyPr/>
        <a:lstStyle/>
        <a:p>
          <a:endParaRPr lang="ru-RU"/>
        </a:p>
      </dgm:t>
    </dgm:pt>
    <dgm:pt modelId="{15EF5357-04FD-46CA-9815-FF1B2F14E9F6}">
      <dgm:prSet phldrT="[Текст]" custT="1"/>
      <dgm:spPr/>
      <dgm:t>
        <a:bodyPr/>
        <a:lstStyle/>
        <a:p>
          <a:pPr algn="l"/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Снижение ставки по ЕНВД с 15% до 7,5% на 2020 год по видам установленной деятельности</a:t>
          </a:r>
          <a:endParaRPr lang="ru-RU" sz="16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4608471-7185-47EA-B51A-6123D57D5EF1}" type="parTrans" cxnId="{1D0AE495-45E9-4AF4-AC42-892F2829A2B0}">
      <dgm:prSet/>
      <dgm:spPr/>
      <dgm:t>
        <a:bodyPr/>
        <a:lstStyle/>
        <a:p>
          <a:endParaRPr lang="ru-RU"/>
        </a:p>
      </dgm:t>
    </dgm:pt>
    <dgm:pt modelId="{0BF9360C-1E69-463A-A408-8E7E6EA7AAC4}" type="sibTrans" cxnId="{1D0AE495-45E9-4AF4-AC42-892F2829A2B0}">
      <dgm:prSet/>
      <dgm:spPr/>
      <dgm:t>
        <a:bodyPr/>
        <a:lstStyle/>
        <a:p>
          <a:endParaRPr lang="ru-RU"/>
        </a:p>
      </dgm:t>
    </dgm:pt>
    <dgm:pt modelId="{2603B152-02B2-4662-A8BA-6152988D6BFC}" type="pres">
      <dgm:prSet presAssocID="{F03EBD29-9B7B-483B-983A-6B3A63C792A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D2E6AA-6A8E-4F8D-8A70-B13556E4BD4F}" type="pres">
      <dgm:prSet presAssocID="{C9D111D2-FEF1-49BA-8E16-10119F613572}" presName="composite" presStyleCnt="0"/>
      <dgm:spPr/>
    </dgm:pt>
    <dgm:pt modelId="{651892BD-2D22-4D73-B6A0-443BB4D4B49A}" type="pres">
      <dgm:prSet presAssocID="{C9D111D2-FEF1-49BA-8E16-10119F613572}" presName="imgShp" presStyleLbl="fgImgPlace1" presStyleIdx="0" presStyleCnt="2" custLinFactNeighborX="-83679" custLinFactNeighborY="14644"/>
      <dgm:spPr>
        <a:prstGeom prst="flowChartConnector">
          <a:avLst/>
        </a:prstGeom>
        <a:solidFill>
          <a:schemeClr val="accent1">
            <a:lumMod val="20000"/>
            <a:lumOff val="80000"/>
          </a:schemeClr>
        </a:solidFill>
      </dgm:spPr>
    </dgm:pt>
    <dgm:pt modelId="{76C4C99E-04D1-4F0A-9B41-42D7BBE75F67}" type="pres">
      <dgm:prSet presAssocID="{C9D111D2-FEF1-49BA-8E16-10119F613572}" presName="txShp" presStyleLbl="node1" presStyleIdx="0" presStyleCnt="2" custScaleX="141623" custLinFactNeighborX="4207" custLinFactNeighborY="14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9F8A17-4B74-4A9C-97A1-034A2D4F1914}" type="pres">
      <dgm:prSet presAssocID="{A1328489-6494-4262-9F48-5516C5906CAB}" presName="spacing" presStyleCnt="0"/>
      <dgm:spPr/>
    </dgm:pt>
    <dgm:pt modelId="{5A4228D3-3D09-4069-AE3E-7D13DA471099}" type="pres">
      <dgm:prSet presAssocID="{15EF5357-04FD-46CA-9815-FF1B2F14E9F6}" presName="composite" presStyleCnt="0"/>
      <dgm:spPr/>
    </dgm:pt>
    <dgm:pt modelId="{88F7E02B-E712-4DDA-A167-4C746AB31F64}" type="pres">
      <dgm:prSet presAssocID="{15EF5357-04FD-46CA-9815-FF1B2F14E9F6}" presName="imgShp" presStyleLbl="fgImgPlace1" presStyleIdx="1" presStyleCnt="2" custLinFactNeighborX="-77293" custLinFactNeighborY="-165"/>
      <dgm:spPr>
        <a:solidFill>
          <a:schemeClr val="accent1">
            <a:lumMod val="20000"/>
            <a:lumOff val="80000"/>
          </a:schemeClr>
        </a:solidFill>
      </dgm:spPr>
    </dgm:pt>
    <dgm:pt modelId="{3A89CFB5-E500-4783-A0C0-7E6AEA138C11}" type="pres">
      <dgm:prSet presAssocID="{15EF5357-04FD-46CA-9815-FF1B2F14E9F6}" presName="txShp" presStyleLbl="node1" presStyleIdx="1" presStyleCnt="2" custScaleX="141623" custLinFactNeighborX="6365" custLinFactNeighborY="-1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97551C-40F0-40FA-9806-37B9A70E52FC}" srcId="{F03EBD29-9B7B-483B-983A-6B3A63C792A8}" destId="{C9D111D2-FEF1-49BA-8E16-10119F613572}" srcOrd="0" destOrd="0" parTransId="{04BFBE1B-FDCD-4FCD-B8D3-933A43E51C8D}" sibTransId="{A1328489-6494-4262-9F48-5516C5906CAB}"/>
    <dgm:cxn modelId="{C4BAF594-BB71-47E8-B939-0E052B65CD9C}" type="presOf" srcId="{F03EBD29-9B7B-483B-983A-6B3A63C792A8}" destId="{2603B152-02B2-4662-A8BA-6152988D6BFC}" srcOrd="0" destOrd="0" presId="urn:microsoft.com/office/officeart/2005/8/layout/vList3"/>
    <dgm:cxn modelId="{1D0AE495-45E9-4AF4-AC42-892F2829A2B0}" srcId="{F03EBD29-9B7B-483B-983A-6B3A63C792A8}" destId="{15EF5357-04FD-46CA-9815-FF1B2F14E9F6}" srcOrd="1" destOrd="0" parTransId="{E4608471-7185-47EA-B51A-6123D57D5EF1}" sibTransId="{0BF9360C-1E69-463A-A408-8E7E6EA7AAC4}"/>
    <dgm:cxn modelId="{1D5DA103-38F2-46AA-9DA7-05AFED18BD6E}" type="presOf" srcId="{15EF5357-04FD-46CA-9815-FF1B2F14E9F6}" destId="{3A89CFB5-E500-4783-A0C0-7E6AEA138C11}" srcOrd="0" destOrd="0" presId="urn:microsoft.com/office/officeart/2005/8/layout/vList3"/>
    <dgm:cxn modelId="{A10730CE-5E10-4A53-AECF-31EB32710E2E}" type="presOf" srcId="{C9D111D2-FEF1-49BA-8E16-10119F613572}" destId="{76C4C99E-04D1-4F0A-9B41-42D7BBE75F67}" srcOrd="0" destOrd="0" presId="urn:microsoft.com/office/officeart/2005/8/layout/vList3"/>
    <dgm:cxn modelId="{E68BE17E-F015-4276-97E2-30280F71E33C}" type="presParOf" srcId="{2603B152-02B2-4662-A8BA-6152988D6BFC}" destId="{81D2E6AA-6A8E-4F8D-8A70-B13556E4BD4F}" srcOrd="0" destOrd="0" presId="urn:microsoft.com/office/officeart/2005/8/layout/vList3"/>
    <dgm:cxn modelId="{121F741B-47C8-49CB-BF41-A6413CC0CA03}" type="presParOf" srcId="{81D2E6AA-6A8E-4F8D-8A70-B13556E4BD4F}" destId="{651892BD-2D22-4D73-B6A0-443BB4D4B49A}" srcOrd="0" destOrd="0" presId="urn:microsoft.com/office/officeart/2005/8/layout/vList3"/>
    <dgm:cxn modelId="{13262826-BA7F-4BEA-B120-8C636B87743F}" type="presParOf" srcId="{81D2E6AA-6A8E-4F8D-8A70-B13556E4BD4F}" destId="{76C4C99E-04D1-4F0A-9B41-42D7BBE75F67}" srcOrd="1" destOrd="0" presId="urn:microsoft.com/office/officeart/2005/8/layout/vList3"/>
    <dgm:cxn modelId="{66364228-6B3F-4E2A-A971-881AC19C4582}" type="presParOf" srcId="{2603B152-02B2-4662-A8BA-6152988D6BFC}" destId="{E69F8A17-4B74-4A9C-97A1-034A2D4F1914}" srcOrd="1" destOrd="0" presId="urn:microsoft.com/office/officeart/2005/8/layout/vList3"/>
    <dgm:cxn modelId="{7E25EB0D-8EFE-42AA-A239-09D405F318C4}" type="presParOf" srcId="{2603B152-02B2-4662-A8BA-6152988D6BFC}" destId="{5A4228D3-3D09-4069-AE3E-7D13DA471099}" srcOrd="2" destOrd="0" presId="urn:microsoft.com/office/officeart/2005/8/layout/vList3"/>
    <dgm:cxn modelId="{184AAD28-2577-47BB-9B83-84A955F79A54}" type="presParOf" srcId="{5A4228D3-3D09-4069-AE3E-7D13DA471099}" destId="{88F7E02B-E712-4DDA-A167-4C746AB31F64}" srcOrd="0" destOrd="0" presId="urn:microsoft.com/office/officeart/2005/8/layout/vList3"/>
    <dgm:cxn modelId="{ACB4E3FA-DCFB-4441-83B3-2322D4A6AAE6}" type="presParOf" srcId="{5A4228D3-3D09-4069-AE3E-7D13DA471099}" destId="{3A89CFB5-E500-4783-A0C0-7E6AEA138C1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3EBD29-9B7B-483B-983A-6B3A63C792A8}" type="doc">
      <dgm:prSet loTypeId="urn:microsoft.com/office/officeart/2005/8/layout/vList3" loCatId="pictur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D111D2-FEF1-49BA-8E16-10119F613572}">
      <dgm:prSet phldrT="[Текст]" custT="1"/>
      <dgm:spPr/>
      <dgm:t>
        <a:bodyPr/>
        <a:lstStyle/>
        <a:p>
          <a:pPr algn="l"/>
          <a:r>
            <a: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Мораторий на арендную плату в заявительном порядке на 2020 год (рассрочка равными долями на 2021 год)</a:t>
          </a:r>
          <a:endParaRPr lang="ru-RU" sz="16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4BFBE1B-FDCD-4FCD-B8D3-933A43E51C8D}" type="parTrans" cxnId="{F397551C-40F0-40FA-9806-37B9A70E52FC}">
      <dgm:prSet/>
      <dgm:spPr/>
      <dgm:t>
        <a:bodyPr/>
        <a:lstStyle/>
        <a:p>
          <a:endParaRPr lang="ru-RU"/>
        </a:p>
      </dgm:t>
    </dgm:pt>
    <dgm:pt modelId="{A1328489-6494-4262-9F48-5516C5906CAB}" type="sibTrans" cxnId="{F397551C-40F0-40FA-9806-37B9A70E52FC}">
      <dgm:prSet/>
      <dgm:spPr/>
      <dgm:t>
        <a:bodyPr/>
        <a:lstStyle/>
        <a:p>
          <a:endParaRPr lang="ru-RU"/>
        </a:p>
      </dgm:t>
    </dgm:pt>
    <dgm:pt modelId="{2603B152-02B2-4662-A8BA-6152988D6BFC}" type="pres">
      <dgm:prSet presAssocID="{F03EBD29-9B7B-483B-983A-6B3A63C792A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D2E6AA-6A8E-4F8D-8A70-B13556E4BD4F}" type="pres">
      <dgm:prSet presAssocID="{C9D111D2-FEF1-49BA-8E16-10119F613572}" presName="composite" presStyleCnt="0"/>
      <dgm:spPr/>
    </dgm:pt>
    <dgm:pt modelId="{651892BD-2D22-4D73-B6A0-443BB4D4B49A}" type="pres">
      <dgm:prSet presAssocID="{C9D111D2-FEF1-49BA-8E16-10119F613572}" presName="imgShp" presStyleLbl="fgImgPlace1" presStyleIdx="0" presStyleCnt="1" custScaleX="65066" custScaleY="62546" custLinFactNeighborX="-21173" custLinFactNeighborY="-2663"/>
      <dgm:spPr>
        <a:prstGeom prst="flowChartConnector">
          <a:avLst/>
        </a:prstGeom>
        <a:solidFill>
          <a:schemeClr val="accent1">
            <a:lumMod val="20000"/>
            <a:lumOff val="80000"/>
          </a:schemeClr>
        </a:solidFill>
      </dgm:spPr>
    </dgm:pt>
    <dgm:pt modelId="{76C4C99E-04D1-4F0A-9B41-42D7BBE75F67}" type="pres">
      <dgm:prSet presAssocID="{C9D111D2-FEF1-49BA-8E16-10119F613572}" presName="txShp" presStyleLbl="node1" presStyleIdx="0" presStyleCnt="1" custScaleX="134643" custScaleY="55532" custLinFactNeighborX="7712" custLinFactNeighborY="-3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BEA4C8-F737-4FD3-BB79-3878D63B7311}" type="presOf" srcId="{F03EBD29-9B7B-483B-983A-6B3A63C792A8}" destId="{2603B152-02B2-4662-A8BA-6152988D6BFC}" srcOrd="0" destOrd="0" presId="urn:microsoft.com/office/officeart/2005/8/layout/vList3"/>
    <dgm:cxn modelId="{F397551C-40F0-40FA-9806-37B9A70E52FC}" srcId="{F03EBD29-9B7B-483B-983A-6B3A63C792A8}" destId="{C9D111D2-FEF1-49BA-8E16-10119F613572}" srcOrd="0" destOrd="0" parTransId="{04BFBE1B-FDCD-4FCD-B8D3-933A43E51C8D}" sibTransId="{A1328489-6494-4262-9F48-5516C5906CAB}"/>
    <dgm:cxn modelId="{32C016C6-2775-4D28-A9A8-09016B534257}" type="presOf" srcId="{C9D111D2-FEF1-49BA-8E16-10119F613572}" destId="{76C4C99E-04D1-4F0A-9B41-42D7BBE75F67}" srcOrd="0" destOrd="0" presId="urn:microsoft.com/office/officeart/2005/8/layout/vList3"/>
    <dgm:cxn modelId="{B122C44D-60E1-49BF-A9A7-78C781C61FEC}" type="presParOf" srcId="{2603B152-02B2-4662-A8BA-6152988D6BFC}" destId="{81D2E6AA-6A8E-4F8D-8A70-B13556E4BD4F}" srcOrd="0" destOrd="0" presId="urn:microsoft.com/office/officeart/2005/8/layout/vList3"/>
    <dgm:cxn modelId="{42891212-1339-4993-8B78-BA6A4EA981F1}" type="presParOf" srcId="{81D2E6AA-6A8E-4F8D-8A70-B13556E4BD4F}" destId="{651892BD-2D22-4D73-B6A0-443BB4D4B49A}" srcOrd="0" destOrd="0" presId="urn:microsoft.com/office/officeart/2005/8/layout/vList3"/>
    <dgm:cxn modelId="{1CDE963E-3DD6-4CF8-AF4D-F1ACA84DB322}" type="presParOf" srcId="{81D2E6AA-6A8E-4F8D-8A70-B13556E4BD4F}" destId="{76C4C99E-04D1-4F0A-9B41-42D7BBE75F6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03EBD29-9B7B-483B-983A-6B3A63C792A8}" type="doc">
      <dgm:prSet loTypeId="urn:microsoft.com/office/officeart/2005/8/layout/vList3" loCatId="pictur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D111D2-FEF1-49BA-8E16-10119F613572}">
      <dgm:prSet phldrT="[Текст]" custT="1"/>
      <dgm:spPr/>
      <dgm:t>
        <a:bodyPr/>
        <a:lstStyle/>
        <a:p>
          <a:pPr algn="l"/>
          <a:r>
            <a: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Отсрочка уплаты арендной платы по договорам аренды движимого/недвижимого имущества </a:t>
          </a:r>
          <a:r>
            <a: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на </a:t>
          </a:r>
          <a:r>
            <a: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2020 г.</a:t>
          </a:r>
        </a:p>
        <a:p>
          <a:pPr algn="l"/>
          <a:r>
            <a: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ИЛИ</a:t>
          </a:r>
        </a:p>
        <a:p>
          <a:pPr algn="l"/>
          <a:r>
            <a: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Установление  максимально пониженной льготной ставки  на аренду движимого/недвижимого имущества (понижающий коэффициент – 0,001</a:t>
          </a:r>
          <a:r>
            <a: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)</a:t>
          </a:r>
        </a:p>
        <a:p>
          <a:pPr algn="l"/>
          <a:r>
            <a: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Размер арендной платы земельного участка, предоставленного субъектам, включенным в единый реестр СМСП, составляет 1 руб.</a:t>
          </a:r>
        </a:p>
      </dgm:t>
    </dgm:pt>
    <dgm:pt modelId="{04BFBE1B-FDCD-4FCD-B8D3-933A43E51C8D}" type="parTrans" cxnId="{F397551C-40F0-40FA-9806-37B9A70E52FC}">
      <dgm:prSet/>
      <dgm:spPr/>
      <dgm:t>
        <a:bodyPr/>
        <a:lstStyle/>
        <a:p>
          <a:endParaRPr lang="ru-RU"/>
        </a:p>
      </dgm:t>
    </dgm:pt>
    <dgm:pt modelId="{A1328489-6494-4262-9F48-5516C5906CAB}" type="sibTrans" cxnId="{F397551C-40F0-40FA-9806-37B9A70E52FC}">
      <dgm:prSet/>
      <dgm:spPr/>
      <dgm:t>
        <a:bodyPr/>
        <a:lstStyle/>
        <a:p>
          <a:endParaRPr lang="ru-RU"/>
        </a:p>
      </dgm:t>
    </dgm:pt>
    <dgm:pt modelId="{2603B152-02B2-4662-A8BA-6152988D6BFC}" type="pres">
      <dgm:prSet presAssocID="{F03EBD29-9B7B-483B-983A-6B3A63C792A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D2E6AA-6A8E-4F8D-8A70-B13556E4BD4F}" type="pres">
      <dgm:prSet presAssocID="{C9D111D2-FEF1-49BA-8E16-10119F613572}" presName="composite" presStyleCnt="0"/>
      <dgm:spPr/>
    </dgm:pt>
    <dgm:pt modelId="{651892BD-2D22-4D73-B6A0-443BB4D4B49A}" type="pres">
      <dgm:prSet presAssocID="{C9D111D2-FEF1-49BA-8E16-10119F613572}" presName="imgShp" presStyleLbl="fgImgPlace1" presStyleIdx="0" presStyleCnt="1" custScaleX="56407" custScaleY="60700" custLinFactNeighborX="-23769" custLinFactNeighborY="-489"/>
      <dgm:spPr>
        <a:prstGeom prst="flowChartConnector">
          <a:avLst/>
        </a:prstGeom>
        <a:solidFill>
          <a:schemeClr val="accent1">
            <a:lumMod val="20000"/>
            <a:lumOff val="80000"/>
          </a:schemeClr>
        </a:solidFill>
      </dgm:spPr>
    </dgm:pt>
    <dgm:pt modelId="{76C4C99E-04D1-4F0A-9B41-42D7BBE75F67}" type="pres">
      <dgm:prSet presAssocID="{C9D111D2-FEF1-49BA-8E16-10119F613572}" presName="txShp" presStyleLbl="node1" presStyleIdx="0" presStyleCnt="1" custScaleX="141694" custScaleY="100098" custLinFactNeighborX="3550" custLinFactNeighborY="-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940398-574B-4CDC-B9B4-4BC19B75E4A4}" type="presOf" srcId="{C9D111D2-FEF1-49BA-8E16-10119F613572}" destId="{76C4C99E-04D1-4F0A-9B41-42D7BBE75F67}" srcOrd="0" destOrd="0" presId="urn:microsoft.com/office/officeart/2005/8/layout/vList3"/>
    <dgm:cxn modelId="{F397551C-40F0-40FA-9806-37B9A70E52FC}" srcId="{F03EBD29-9B7B-483B-983A-6B3A63C792A8}" destId="{C9D111D2-FEF1-49BA-8E16-10119F613572}" srcOrd="0" destOrd="0" parTransId="{04BFBE1B-FDCD-4FCD-B8D3-933A43E51C8D}" sibTransId="{A1328489-6494-4262-9F48-5516C5906CAB}"/>
    <dgm:cxn modelId="{2770B23A-E25D-45F2-A15A-18B53E6B96B0}" type="presOf" srcId="{F03EBD29-9B7B-483B-983A-6B3A63C792A8}" destId="{2603B152-02B2-4662-A8BA-6152988D6BFC}" srcOrd="0" destOrd="0" presId="urn:microsoft.com/office/officeart/2005/8/layout/vList3"/>
    <dgm:cxn modelId="{1778258C-B725-4847-87A3-95BCC014C7E4}" type="presParOf" srcId="{2603B152-02B2-4662-A8BA-6152988D6BFC}" destId="{81D2E6AA-6A8E-4F8D-8A70-B13556E4BD4F}" srcOrd="0" destOrd="0" presId="urn:microsoft.com/office/officeart/2005/8/layout/vList3"/>
    <dgm:cxn modelId="{27D5E787-0F80-4E04-AA20-50644197D00C}" type="presParOf" srcId="{81D2E6AA-6A8E-4F8D-8A70-B13556E4BD4F}" destId="{651892BD-2D22-4D73-B6A0-443BB4D4B49A}" srcOrd="0" destOrd="0" presId="urn:microsoft.com/office/officeart/2005/8/layout/vList3"/>
    <dgm:cxn modelId="{527B641A-4FB8-4CC6-802C-BE6B1C0AC520}" type="presParOf" srcId="{81D2E6AA-6A8E-4F8D-8A70-B13556E4BD4F}" destId="{76C4C99E-04D1-4F0A-9B41-42D7BBE75F6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03EBD29-9B7B-483B-983A-6B3A63C792A8}" type="doc">
      <dgm:prSet loTypeId="urn:microsoft.com/office/officeart/2005/8/layout/vList3" loCatId="pictur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D111D2-FEF1-49BA-8E16-10119F613572}">
      <dgm:prSet phldrT="[Текст]" custT="1"/>
      <dgm:spPr/>
      <dgm:t>
        <a:bodyPr/>
        <a:lstStyle/>
        <a:p>
          <a:pPr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Отсрочка уплаты арендной платы за муниципальное имущество по договорам аренды </a:t>
          </a:r>
          <a:r>
            <a: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движимого/недвижимого имущества на </a:t>
          </a:r>
          <a:r>
            <a: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2020 г.</a:t>
          </a:r>
        </a:p>
        <a:p>
          <a:pPr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ИЛИ</a:t>
          </a:r>
        </a:p>
        <a:p>
          <a:pPr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Установление  максимально пониженной льготной ставки на аренду. Введение понижающего коэффициента 0,001 к размеру арендной </a:t>
          </a:r>
          <a:r>
            <a: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платы</a:t>
          </a:r>
        </a:p>
        <a:p>
          <a:pPr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smtClean="0">
              <a:latin typeface="PT Astra Serif" panose="020A0603040505020204" pitchFamily="18" charset="-52"/>
              <a:ea typeface="PT Astra Serif" panose="020A0603040505020204" pitchFamily="18" charset="-52"/>
            </a:rPr>
            <a:t>Размер арендной платы земельного участка, предоставленного субъектам, включенным в единый реестр СМСП, составляет 1 руб.</a:t>
          </a:r>
          <a:endParaRPr lang="ru-RU" sz="1400" dirty="0" smtClean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04BFBE1B-FDCD-4FCD-B8D3-933A43E51C8D}" type="parTrans" cxnId="{F397551C-40F0-40FA-9806-37B9A70E52FC}">
      <dgm:prSet/>
      <dgm:spPr/>
      <dgm:t>
        <a:bodyPr/>
        <a:lstStyle/>
        <a:p>
          <a:endParaRPr lang="ru-RU"/>
        </a:p>
      </dgm:t>
    </dgm:pt>
    <dgm:pt modelId="{A1328489-6494-4262-9F48-5516C5906CAB}" type="sibTrans" cxnId="{F397551C-40F0-40FA-9806-37B9A70E52FC}">
      <dgm:prSet/>
      <dgm:spPr/>
      <dgm:t>
        <a:bodyPr/>
        <a:lstStyle/>
        <a:p>
          <a:endParaRPr lang="ru-RU"/>
        </a:p>
      </dgm:t>
    </dgm:pt>
    <dgm:pt modelId="{2603B152-02B2-4662-A8BA-6152988D6BFC}" type="pres">
      <dgm:prSet presAssocID="{F03EBD29-9B7B-483B-983A-6B3A63C792A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D2E6AA-6A8E-4F8D-8A70-B13556E4BD4F}" type="pres">
      <dgm:prSet presAssocID="{C9D111D2-FEF1-49BA-8E16-10119F613572}" presName="composite" presStyleCnt="0"/>
      <dgm:spPr/>
    </dgm:pt>
    <dgm:pt modelId="{651892BD-2D22-4D73-B6A0-443BB4D4B49A}" type="pres">
      <dgm:prSet presAssocID="{C9D111D2-FEF1-49BA-8E16-10119F613572}" presName="imgShp" presStyleLbl="fgImgPlace1" presStyleIdx="0" presStyleCnt="1" custScaleX="55413" custScaleY="59213" custLinFactNeighborX="-49905" custLinFactNeighborY="-2034"/>
      <dgm:spPr>
        <a:prstGeom prst="flowChartConnector">
          <a:avLst/>
        </a:prstGeom>
        <a:solidFill>
          <a:schemeClr val="accent1">
            <a:lumMod val="20000"/>
            <a:lumOff val="80000"/>
          </a:schemeClr>
        </a:solidFill>
      </dgm:spPr>
    </dgm:pt>
    <dgm:pt modelId="{76C4C99E-04D1-4F0A-9B41-42D7BBE75F67}" type="pres">
      <dgm:prSet presAssocID="{C9D111D2-FEF1-49BA-8E16-10119F613572}" presName="txShp" presStyleLbl="node1" presStyleIdx="0" presStyleCnt="1" custScaleX="149633" custScaleY="127207" custLinFactNeighborX="-1876" custLinFactNeighborY="-68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AFFFCB-5096-4B13-B078-638D0AAF8F5F}" type="presOf" srcId="{C9D111D2-FEF1-49BA-8E16-10119F613572}" destId="{76C4C99E-04D1-4F0A-9B41-42D7BBE75F67}" srcOrd="0" destOrd="0" presId="urn:microsoft.com/office/officeart/2005/8/layout/vList3"/>
    <dgm:cxn modelId="{F397551C-40F0-40FA-9806-37B9A70E52FC}" srcId="{F03EBD29-9B7B-483B-983A-6B3A63C792A8}" destId="{C9D111D2-FEF1-49BA-8E16-10119F613572}" srcOrd="0" destOrd="0" parTransId="{04BFBE1B-FDCD-4FCD-B8D3-933A43E51C8D}" sibTransId="{A1328489-6494-4262-9F48-5516C5906CAB}"/>
    <dgm:cxn modelId="{5BDF4E57-FE0A-46DC-B4C6-EED79846EFF2}" type="presOf" srcId="{F03EBD29-9B7B-483B-983A-6B3A63C792A8}" destId="{2603B152-02B2-4662-A8BA-6152988D6BFC}" srcOrd="0" destOrd="0" presId="urn:microsoft.com/office/officeart/2005/8/layout/vList3"/>
    <dgm:cxn modelId="{AA7396CC-AEF4-4B6F-8EDE-D37C69FD04B6}" type="presParOf" srcId="{2603B152-02B2-4662-A8BA-6152988D6BFC}" destId="{81D2E6AA-6A8E-4F8D-8A70-B13556E4BD4F}" srcOrd="0" destOrd="0" presId="urn:microsoft.com/office/officeart/2005/8/layout/vList3"/>
    <dgm:cxn modelId="{480873D6-3FED-4821-A1E0-BEEEDA743373}" type="presParOf" srcId="{81D2E6AA-6A8E-4F8D-8A70-B13556E4BD4F}" destId="{651892BD-2D22-4D73-B6A0-443BB4D4B49A}" srcOrd="0" destOrd="0" presId="urn:microsoft.com/office/officeart/2005/8/layout/vList3"/>
    <dgm:cxn modelId="{E9FE841F-6369-4903-A2C5-FE35EA3397E3}" type="presParOf" srcId="{81D2E6AA-6A8E-4F8D-8A70-B13556E4BD4F}" destId="{76C4C99E-04D1-4F0A-9B41-42D7BBE75F6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E34E0-DE30-4BAA-9905-F827FC42ABBA}">
      <dsp:nvSpPr>
        <dsp:cNvPr id="0" name=""/>
        <dsp:cNvSpPr/>
      </dsp:nvSpPr>
      <dsp:spPr>
        <a:xfrm>
          <a:off x="0" y="2504"/>
          <a:ext cx="80648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D4356C-D83A-461E-B046-12701B67A871}">
      <dsp:nvSpPr>
        <dsp:cNvPr id="0" name=""/>
        <dsp:cNvSpPr/>
      </dsp:nvSpPr>
      <dsp:spPr>
        <a:xfrm>
          <a:off x="0" y="2504"/>
          <a:ext cx="2387149" cy="5123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СОЦИАЛЬНЫЙ БИЗНЕС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ГОСТИНИЧНЫЙ БИЗНЕС И ОБЩЕСТВЕННОЕ ПИТАНИЕ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rPr>
            <a:t>ТОРГОВЛЯ РОЗНИЧНАЯ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0" y="2504"/>
        <a:ext cx="2387149" cy="5123335"/>
      </dsp:txXfrm>
    </dsp:sp>
    <dsp:sp modelId="{B8B7AB7B-4E1D-4D67-82AB-2993EDD0E53C}">
      <dsp:nvSpPr>
        <dsp:cNvPr id="0" name=""/>
        <dsp:cNvSpPr/>
      </dsp:nvSpPr>
      <dsp:spPr>
        <a:xfrm>
          <a:off x="2493591" y="114201"/>
          <a:ext cx="5570488" cy="252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Дополнительное образование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– культура, спорт, творчество, автошколы;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Социальные услуги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– частные детские сады;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Деятельность в области искусства, культуры, спорта, отдыха и развлечений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– спортивные клубы, бассейны, фитнес-центры, бани, детские развлекательные центры, центры творчества, развивающие центры, школы/центры иностранных языков, программирования, подготовки к школе;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Социальные предприятия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– включенные в реестр по 209-ФЗ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2493591" y="114201"/>
        <a:ext cx="5570488" cy="2525440"/>
      </dsp:txXfrm>
    </dsp:sp>
    <dsp:sp modelId="{D78312EB-EEBD-4686-A4E8-8822FFCE2F4A}">
      <dsp:nvSpPr>
        <dsp:cNvPr id="0" name=""/>
        <dsp:cNvSpPr/>
      </dsp:nvSpPr>
      <dsp:spPr>
        <a:xfrm>
          <a:off x="2387965" y="2176289"/>
          <a:ext cx="56769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F27063-8A3A-4211-A4E8-0CE4382FEEA8}">
      <dsp:nvSpPr>
        <dsp:cNvPr id="0" name=""/>
        <dsp:cNvSpPr/>
      </dsp:nvSpPr>
      <dsp:spPr>
        <a:xfrm>
          <a:off x="2448248" y="2248343"/>
          <a:ext cx="5570488" cy="1102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Гостиничный бизнес – </a:t>
          </a:r>
          <a:r>
            <a:rPr lang="ru-RU" sz="1400" b="0" kern="1200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гостиницы, отели, мини-отели, гостевые дома, хостелы</a:t>
          </a:r>
          <a:r>
            <a:rPr lang="ru-RU" sz="1400" b="1" kern="1200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Общественное питание – </a:t>
          </a:r>
          <a:r>
            <a:rPr lang="ru-RU" sz="1400" b="0" kern="1200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рестораны, бары, кафе, столовые, буфеты, кафетерии, передвижные лавки или транспортные средства по приготовлению и/или продаже пищи.</a:t>
          </a:r>
          <a:endParaRPr lang="ru-RU" sz="1400" b="0" kern="1200" dirty="0">
            <a:solidFill>
              <a:schemeClr val="accent1">
                <a:lumMod val="75000"/>
              </a:schemeClr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2448248" y="2248343"/>
        <a:ext cx="5570488" cy="1102814"/>
      </dsp:txXfrm>
    </dsp:sp>
    <dsp:sp modelId="{D9B41A59-069C-4CF8-B2FA-6E6F965052CD}">
      <dsp:nvSpPr>
        <dsp:cNvPr id="0" name=""/>
        <dsp:cNvSpPr/>
      </dsp:nvSpPr>
      <dsp:spPr>
        <a:xfrm>
          <a:off x="2376249" y="3544169"/>
          <a:ext cx="56769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A6590E-3F70-40D4-B3A9-5DBCA8AD8C78}">
      <dsp:nvSpPr>
        <dsp:cNvPr id="0" name=""/>
        <dsp:cNvSpPr/>
      </dsp:nvSpPr>
      <dsp:spPr>
        <a:xfrm>
          <a:off x="2448248" y="3472170"/>
          <a:ext cx="5570488" cy="1047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chemeClr val="accent1">
                <a:lumMod val="75000"/>
              </a:schemeClr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Розничная торговля в отдаленных и труднодоступных поселках 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с. Халясавэй, д. Харампур, п. Ханымей, с. Самбург, с. Толька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chemeClr val="accent1">
                <a:lumMod val="75000"/>
              </a:schemeClr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chemeClr val="accent1">
                <a:lumMod val="75000"/>
              </a:schemeClr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chemeClr val="accent1">
                <a:lumMod val="75000"/>
              </a:schemeClr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448248" y="3472170"/>
        <a:ext cx="5570488" cy="1047501"/>
      </dsp:txXfrm>
    </dsp:sp>
    <dsp:sp modelId="{D77801B4-E6DA-4DDD-905D-51E600736554}">
      <dsp:nvSpPr>
        <dsp:cNvPr id="0" name=""/>
        <dsp:cNvSpPr/>
      </dsp:nvSpPr>
      <dsp:spPr>
        <a:xfrm>
          <a:off x="2387149" y="5013353"/>
          <a:ext cx="56769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4C99E-04D1-4F0A-9B41-42D7BBE75F67}">
      <dsp:nvSpPr>
        <dsp:cNvPr id="0" name=""/>
        <dsp:cNvSpPr/>
      </dsp:nvSpPr>
      <dsp:spPr>
        <a:xfrm rot="10800000">
          <a:off x="305970" y="0"/>
          <a:ext cx="4950613" cy="85382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6512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Отсрочка по кредитам на 6 месяцев для МСП(заявительный характер)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519425" y="0"/>
        <a:ext cx="4737158" cy="853822"/>
      </dsp:txXfrm>
    </dsp:sp>
    <dsp:sp modelId="{651892BD-2D22-4D73-B6A0-443BB4D4B49A}">
      <dsp:nvSpPr>
        <dsp:cNvPr id="0" name=""/>
        <dsp:cNvSpPr/>
      </dsp:nvSpPr>
      <dsp:spPr>
        <a:xfrm>
          <a:off x="0" y="1466"/>
          <a:ext cx="853822" cy="853822"/>
        </a:xfrm>
        <a:prstGeom prst="flowChartConnector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348F156-3BDC-4E53-8483-2A71FC573C8B}">
      <dsp:nvSpPr>
        <dsp:cNvPr id="0" name=""/>
        <dsp:cNvSpPr/>
      </dsp:nvSpPr>
      <dsp:spPr>
        <a:xfrm rot="10800000">
          <a:off x="305970" y="984111"/>
          <a:ext cx="4950613" cy="85382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6512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Кредит малому бизнесу на оплату труда под 0% годовых на срок до 6 месяцев (до 01.10.2020)</a:t>
          </a:r>
          <a:endParaRPr lang="ru-RU" sz="16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519425" y="984111"/>
        <a:ext cx="4737158" cy="853822"/>
      </dsp:txXfrm>
    </dsp:sp>
    <dsp:sp modelId="{E5D6F55C-D79F-429F-9F10-FD4CFA434FFA}">
      <dsp:nvSpPr>
        <dsp:cNvPr id="0" name=""/>
        <dsp:cNvSpPr/>
      </dsp:nvSpPr>
      <dsp:spPr>
        <a:xfrm>
          <a:off x="0" y="1026751"/>
          <a:ext cx="853822" cy="85382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4C99E-04D1-4F0A-9B41-42D7BBE75F67}">
      <dsp:nvSpPr>
        <dsp:cNvPr id="0" name=""/>
        <dsp:cNvSpPr/>
      </dsp:nvSpPr>
      <dsp:spPr>
        <a:xfrm rot="10800000">
          <a:off x="292751" y="0"/>
          <a:ext cx="4929027" cy="57101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1801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Отсрочка на 6 месяцев по </a:t>
          </a:r>
          <a:r>
            <a:rPr lang="ru-RU" sz="1600" kern="12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микрокредитам</a:t>
          </a: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, предоставленным Фондом поддержки МСП Ямала (по основному долгу и процентам)</a:t>
          </a:r>
          <a:endParaRPr lang="ru-RU" sz="16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435504" y="0"/>
        <a:ext cx="4786274" cy="571013"/>
      </dsp:txXfrm>
    </dsp:sp>
    <dsp:sp modelId="{651892BD-2D22-4D73-B6A0-443BB4D4B49A}">
      <dsp:nvSpPr>
        <dsp:cNvPr id="0" name=""/>
        <dsp:cNvSpPr/>
      </dsp:nvSpPr>
      <dsp:spPr>
        <a:xfrm>
          <a:off x="17480" y="0"/>
          <a:ext cx="571013" cy="571013"/>
        </a:xfrm>
        <a:prstGeom prst="flowChartConnector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A89CFB5-E500-4783-A0C0-7E6AEA138C11}">
      <dsp:nvSpPr>
        <dsp:cNvPr id="0" name=""/>
        <dsp:cNvSpPr/>
      </dsp:nvSpPr>
      <dsp:spPr>
        <a:xfrm rot="10800000">
          <a:off x="304636" y="626610"/>
          <a:ext cx="4929027" cy="57101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1801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Предоставление финансовой помощи в размере 200 тыс. руб. для социального бизнеса</a:t>
          </a:r>
          <a:endParaRPr lang="ru-RU" sz="16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447389" y="626610"/>
        <a:ext cx="4786274" cy="571013"/>
      </dsp:txXfrm>
    </dsp:sp>
    <dsp:sp modelId="{88F7E02B-E712-4DDA-A167-4C746AB31F64}">
      <dsp:nvSpPr>
        <dsp:cNvPr id="0" name=""/>
        <dsp:cNvSpPr/>
      </dsp:nvSpPr>
      <dsp:spPr>
        <a:xfrm>
          <a:off x="60991" y="600783"/>
          <a:ext cx="571013" cy="571013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6DE2B45-CA64-4EE5-9B29-9D68D9A4BE05}">
      <dsp:nvSpPr>
        <dsp:cNvPr id="0" name=""/>
        <dsp:cNvSpPr/>
      </dsp:nvSpPr>
      <dsp:spPr>
        <a:xfrm rot="10800000">
          <a:off x="304636" y="1247175"/>
          <a:ext cx="4929027" cy="57101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1801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Беспроцентный </a:t>
          </a:r>
          <a:r>
            <a:rPr lang="ru-RU" sz="1600" kern="12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займ</a:t>
          </a: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до 2 млн. руб. на 1 год, для торговли в труднодоступных населённых пунктах</a:t>
          </a:r>
          <a:endParaRPr lang="ru-RU" sz="16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447389" y="1247175"/>
        <a:ext cx="4786274" cy="571013"/>
      </dsp:txXfrm>
    </dsp:sp>
    <dsp:sp modelId="{41DB1066-8BD3-40BE-8F58-A69274311AAE}">
      <dsp:nvSpPr>
        <dsp:cNvPr id="0" name=""/>
        <dsp:cNvSpPr/>
      </dsp:nvSpPr>
      <dsp:spPr>
        <a:xfrm>
          <a:off x="79463" y="1236976"/>
          <a:ext cx="571013" cy="571013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1F161CE-4EE4-4F08-8614-3F50F489444C}">
      <dsp:nvSpPr>
        <dsp:cNvPr id="0" name=""/>
        <dsp:cNvSpPr/>
      </dsp:nvSpPr>
      <dsp:spPr>
        <a:xfrm rot="10800000">
          <a:off x="304636" y="1866940"/>
          <a:ext cx="4929027" cy="57101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1801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Адресные меры поддержки для туристического бизнеса</a:t>
          </a:r>
          <a:endParaRPr lang="ru-RU" sz="16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447389" y="1866940"/>
        <a:ext cx="4786274" cy="571013"/>
      </dsp:txXfrm>
    </dsp:sp>
    <dsp:sp modelId="{BCF82E12-D34F-43C6-975E-96DB36F512E1}">
      <dsp:nvSpPr>
        <dsp:cNvPr id="0" name=""/>
        <dsp:cNvSpPr/>
      </dsp:nvSpPr>
      <dsp:spPr>
        <a:xfrm>
          <a:off x="92699" y="1860265"/>
          <a:ext cx="571013" cy="571013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4C99E-04D1-4F0A-9B41-42D7BBE75F67}">
      <dsp:nvSpPr>
        <dsp:cNvPr id="0" name=""/>
        <dsp:cNvSpPr/>
      </dsp:nvSpPr>
      <dsp:spPr>
        <a:xfrm rot="10800000">
          <a:off x="302308" y="0"/>
          <a:ext cx="4891360" cy="90765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253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Компенсация расходов на текущую деятельность (энергоресурсы/арендная плата)</a:t>
          </a:r>
          <a:endParaRPr lang="ru-RU" sz="16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529223" y="0"/>
        <a:ext cx="4664445" cy="907659"/>
      </dsp:txXfrm>
    </dsp:sp>
    <dsp:sp modelId="{651892BD-2D22-4D73-B6A0-443BB4D4B49A}">
      <dsp:nvSpPr>
        <dsp:cNvPr id="0" name=""/>
        <dsp:cNvSpPr/>
      </dsp:nvSpPr>
      <dsp:spPr>
        <a:xfrm>
          <a:off x="0" y="0"/>
          <a:ext cx="907659" cy="907659"/>
        </a:xfrm>
        <a:prstGeom prst="flowChartConnector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A601B-0C03-455F-BD9A-79BC7E72937C}">
      <dsp:nvSpPr>
        <dsp:cNvPr id="0" name=""/>
        <dsp:cNvSpPr/>
      </dsp:nvSpPr>
      <dsp:spPr>
        <a:xfrm rot="10800000">
          <a:off x="2027004" y="455"/>
          <a:ext cx="7342973" cy="115094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018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Приостановка выездных проверок до 1 мая 2020 г., в отношении которых применяются положения 294-ФЗ от 26.12.2008 г., а так же выездных налоговых, таможенных проверок                                                        </a:t>
          </a:r>
          <a:r>
            <a:rPr lang="ru-RU" sz="1200" b="0" i="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Исключения: проверки, основанием для которых является причинение вреда жизни, здоровью граждан, возникновение ЧС природного характера, проверки, результатом которых является выдача разрешительных документов(разрешений, лицензий, аттестатов аккредитации и иных)</a:t>
          </a:r>
          <a:endParaRPr lang="ru-RU" sz="1200" kern="1200" dirty="0"/>
        </a:p>
      </dsp:txBody>
      <dsp:txXfrm rot="10800000">
        <a:off x="2314739" y="455"/>
        <a:ext cx="7055238" cy="1150941"/>
      </dsp:txXfrm>
    </dsp:sp>
    <dsp:sp modelId="{5AB70633-B034-46AF-9415-9F6619BBA623}">
      <dsp:nvSpPr>
        <dsp:cNvPr id="0" name=""/>
        <dsp:cNvSpPr/>
      </dsp:nvSpPr>
      <dsp:spPr>
        <a:xfrm>
          <a:off x="1672087" y="221008"/>
          <a:ext cx="709835" cy="709835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BBC543A-F74F-4D66-9AE8-6E88EBB8CF7B}">
      <dsp:nvSpPr>
        <dsp:cNvPr id="0" name=""/>
        <dsp:cNvSpPr/>
      </dsp:nvSpPr>
      <dsp:spPr>
        <a:xfrm rot="10800000">
          <a:off x="2027004" y="1363288"/>
          <a:ext cx="7342973" cy="99802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018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Неприменение с 25 марта до 1 мая 2020 г. санкций за совершение налоговых правонарушений для налогоплательщиков: субъектов МСП, внесённых в единый реестр СМСП; субъектов, относящихся к туризму и авиаперевозкам; СМСП, работающих в отраслях группы риска(</a:t>
          </a:r>
          <a:r>
            <a:rPr lang="en-US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I</a:t>
          </a: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категория)</a:t>
          </a:r>
        </a:p>
      </dsp:txBody>
      <dsp:txXfrm rot="10800000">
        <a:off x="2276509" y="1363288"/>
        <a:ext cx="7093468" cy="998021"/>
      </dsp:txXfrm>
    </dsp:sp>
    <dsp:sp modelId="{533A2070-C04B-4BB6-83E6-E86DAA5644A6}">
      <dsp:nvSpPr>
        <dsp:cNvPr id="0" name=""/>
        <dsp:cNvSpPr/>
      </dsp:nvSpPr>
      <dsp:spPr>
        <a:xfrm>
          <a:off x="1672087" y="1507381"/>
          <a:ext cx="709835" cy="709835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534C48A-C4FE-4FF3-8531-2839979E2E10}">
      <dsp:nvSpPr>
        <dsp:cNvPr id="0" name=""/>
        <dsp:cNvSpPr/>
      </dsp:nvSpPr>
      <dsp:spPr>
        <a:xfrm rot="10800000">
          <a:off x="2027004" y="2573200"/>
          <a:ext cx="7342973" cy="70983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018" tIns="64770" rIns="120904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Перенос сроков представления декларации по налогу на имущество за 2019 год с 30 марта на 6 апреля 2020 года</a:t>
          </a:r>
          <a:endParaRPr lang="ru-RU" sz="1700" kern="1200" dirty="0"/>
        </a:p>
      </dsp:txBody>
      <dsp:txXfrm rot="10800000">
        <a:off x="2204463" y="2573200"/>
        <a:ext cx="7165514" cy="709835"/>
      </dsp:txXfrm>
    </dsp:sp>
    <dsp:sp modelId="{C5A9E73E-7D89-415B-AADE-A2B51598A461}">
      <dsp:nvSpPr>
        <dsp:cNvPr id="0" name=""/>
        <dsp:cNvSpPr/>
      </dsp:nvSpPr>
      <dsp:spPr>
        <a:xfrm>
          <a:off x="1672087" y="2573200"/>
          <a:ext cx="709835" cy="709835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57B5A63-F87C-4CD7-A669-42CC5A0BF602}">
      <dsp:nvSpPr>
        <dsp:cNvPr id="0" name=""/>
        <dsp:cNvSpPr/>
      </dsp:nvSpPr>
      <dsp:spPr>
        <a:xfrm rot="10800000">
          <a:off x="2027004" y="3494927"/>
          <a:ext cx="7342973" cy="70983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018" tIns="64770" rIns="120904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Перенос сроков представления декларации по налогу на имущество за 2019 год с 30 марта на 6 апреля 2020 года</a:t>
          </a:r>
          <a:endParaRPr lang="ru-RU" sz="1700" kern="1200" dirty="0"/>
        </a:p>
      </dsp:txBody>
      <dsp:txXfrm rot="10800000">
        <a:off x="2204463" y="3494927"/>
        <a:ext cx="7165514" cy="709835"/>
      </dsp:txXfrm>
    </dsp:sp>
    <dsp:sp modelId="{68483EB7-FA06-409E-BF73-C1B1C5776491}">
      <dsp:nvSpPr>
        <dsp:cNvPr id="0" name=""/>
        <dsp:cNvSpPr/>
      </dsp:nvSpPr>
      <dsp:spPr>
        <a:xfrm>
          <a:off x="1672087" y="3494927"/>
          <a:ext cx="709835" cy="709835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38A4BAF-3FE4-4429-8F33-24E4976043B8}">
      <dsp:nvSpPr>
        <dsp:cNvPr id="0" name=""/>
        <dsp:cNvSpPr/>
      </dsp:nvSpPr>
      <dsp:spPr>
        <a:xfrm rot="10800000">
          <a:off x="2027004" y="4416654"/>
          <a:ext cx="7342973" cy="70983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018" tIns="64770" rIns="120904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Шесть месяцев моратория на подачу заявлений кредиторов о банкротстве компаний и взыскании долгов и штрафов с предприятий </a:t>
          </a:r>
          <a:endParaRPr lang="ru-RU" sz="1700" kern="1200" dirty="0"/>
        </a:p>
      </dsp:txBody>
      <dsp:txXfrm rot="10800000">
        <a:off x="2204463" y="4416654"/>
        <a:ext cx="7165514" cy="709835"/>
      </dsp:txXfrm>
    </dsp:sp>
    <dsp:sp modelId="{115BDBD7-88CC-4A61-8A3D-4F6C4D7E1FD6}">
      <dsp:nvSpPr>
        <dsp:cNvPr id="0" name=""/>
        <dsp:cNvSpPr/>
      </dsp:nvSpPr>
      <dsp:spPr>
        <a:xfrm>
          <a:off x="1672087" y="4416654"/>
          <a:ext cx="709835" cy="709835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E22C63F-B898-4510-BF1E-3D6CCCC6C276}">
      <dsp:nvSpPr>
        <dsp:cNvPr id="0" name=""/>
        <dsp:cNvSpPr/>
      </dsp:nvSpPr>
      <dsp:spPr>
        <a:xfrm rot="10800000">
          <a:off x="2027004" y="5338380"/>
          <a:ext cx="7342973" cy="70983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018" tIns="64770" rIns="120904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Снижение требования к обеспечению контрактов при </a:t>
          </a:r>
          <a:r>
            <a:rPr lang="ru-RU" sz="1700" b="0" i="0" kern="12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госзакупках</a:t>
          </a:r>
          <a:r>
            <a:rPr lang="ru-RU" sz="1700" b="0" i="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у СМСП</a:t>
          </a:r>
          <a:endParaRPr lang="ru-RU" sz="1700" kern="1200" dirty="0"/>
        </a:p>
      </dsp:txBody>
      <dsp:txXfrm rot="10800000">
        <a:off x="2204463" y="5338380"/>
        <a:ext cx="7165514" cy="709835"/>
      </dsp:txXfrm>
    </dsp:sp>
    <dsp:sp modelId="{509A99FE-ACB4-41E5-84F8-2B5FF066DB29}">
      <dsp:nvSpPr>
        <dsp:cNvPr id="0" name=""/>
        <dsp:cNvSpPr/>
      </dsp:nvSpPr>
      <dsp:spPr>
        <a:xfrm>
          <a:off x="1672087" y="5338380"/>
          <a:ext cx="709835" cy="709835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4C99E-04D1-4F0A-9B41-42D7BBE75F67}">
      <dsp:nvSpPr>
        <dsp:cNvPr id="0" name=""/>
        <dsp:cNvSpPr/>
      </dsp:nvSpPr>
      <dsp:spPr>
        <a:xfrm rot="10800000">
          <a:off x="293396" y="0"/>
          <a:ext cx="4747163" cy="835224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831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НАЛОГИ. </a:t>
          </a:r>
          <a:r>
            <a:rPr lang="ru-RU" sz="1600" kern="12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Спецрежимы</a:t>
          </a: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, налог на имущество</a:t>
          </a:r>
          <a:endParaRPr lang="ru-RU" sz="16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502202" y="0"/>
        <a:ext cx="4538357" cy="835224"/>
      </dsp:txXfrm>
    </dsp:sp>
    <dsp:sp modelId="{651892BD-2D22-4D73-B6A0-443BB4D4B49A}">
      <dsp:nvSpPr>
        <dsp:cNvPr id="0" name=""/>
        <dsp:cNvSpPr/>
      </dsp:nvSpPr>
      <dsp:spPr>
        <a:xfrm>
          <a:off x="0" y="0"/>
          <a:ext cx="835224" cy="835224"/>
        </a:xfrm>
        <a:prstGeom prst="flowChartConnector">
          <a:avLst/>
        </a:prstGeom>
        <a:solidFill>
          <a:schemeClr val="accent2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A89CFB5-E500-4783-A0C0-7E6AEA138C11}">
      <dsp:nvSpPr>
        <dsp:cNvPr id="0" name=""/>
        <dsp:cNvSpPr/>
      </dsp:nvSpPr>
      <dsp:spPr>
        <a:xfrm rot="10800000">
          <a:off x="293396" y="1062317"/>
          <a:ext cx="4747163" cy="835224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8311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КРЕДИТЫ. Условия кредитования, гарантии, концессия</a:t>
          </a:r>
          <a:endParaRPr lang="ru-RU" sz="16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502202" y="1062317"/>
        <a:ext cx="4538357" cy="835224"/>
      </dsp:txXfrm>
    </dsp:sp>
    <dsp:sp modelId="{88F7E02B-E712-4DDA-A167-4C746AB31F64}">
      <dsp:nvSpPr>
        <dsp:cNvPr id="0" name=""/>
        <dsp:cNvSpPr/>
      </dsp:nvSpPr>
      <dsp:spPr>
        <a:xfrm>
          <a:off x="0" y="1038413"/>
          <a:ext cx="835224" cy="835224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4C99E-04D1-4F0A-9B41-42D7BBE75F67}">
      <dsp:nvSpPr>
        <dsp:cNvPr id="0" name=""/>
        <dsp:cNvSpPr/>
      </dsp:nvSpPr>
      <dsp:spPr>
        <a:xfrm rot="10800000">
          <a:off x="293396" y="0"/>
          <a:ext cx="4747163" cy="835224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8311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АРЕНДА. Арендная плата</a:t>
          </a:r>
          <a:endParaRPr lang="ru-RU" sz="16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502202" y="0"/>
        <a:ext cx="4538357" cy="835224"/>
      </dsp:txXfrm>
    </dsp:sp>
    <dsp:sp modelId="{651892BD-2D22-4D73-B6A0-443BB4D4B49A}">
      <dsp:nvSpPr>
        <dsp:cNvPr id="0" name=""/>
        <dsp:cNvSpPr/>
      </dsp:nvSpPr>
      <dsp:spPr>
        <a:xfrm>
          <a:off x="0" y="0"/>
          <a:ext cx="835224" cy="835224"/>
        </a:xfrm>
        <a:prstGeom prst="flowChartConnector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A89CFB5-E500-4783-A0C0-7E6AEA138C11}">
      <dsp:nvSpPr>
        <dsp:cNvPr id="0" name=""/>
        <dsp:cNvSpPr/>
      </dsp:nvSpPr>
      <dsp:spPr>
        <a:xfrm rot="10800000">
          <a:off x="293396" y="1062317"/>
          <a:ext cx="4747163" cy="835224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8311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ЭНЕРГЕТИКА, ЖКХ. Оплата услуг</a:t>
          </a:r>
          <a:endParaRPr lang="ru-RU" sz="16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502202" y="1062317"/>
        <a:ext cx="4538357" cy="835224"/>
      </dsp:txXfrm>
    </dsp:sp>
    <dsp:sp modelId="{88F7E02B-E712-4DDA-A167-4C746AB31F64}">
      <dsp:nvSpPr>
        <dsp:cNvPr id="0" name=""/>
        <dsp:cNvSpPr/>
      </dsp:nvSpPr>
      <dsp:spPr>
        <a:xfrm>
          <a:off x="0" y="1038413"/>
          <a:ext cx="835224" cy="835224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4C99E-04D1-4F0A-9B41-42D7BBE75F67}">
      <dsp:nvSpPr>
        <dsp:cNvPr id="0" name=""/>
        <dsp:cNvSpPr/>
      </dsp:nvSpPr>
      <dsp:spPr>
        <a:xfrm rot="10800000">
          <a:off x="293396" y="0"/>
          <a:ext cx="4747163" cy="86409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42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ФОТ. Формирование зарплатного фонда</a:t>
          </a:r>
          <a:endParaRPr lang="ru-RU" sz="16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509420" y="0"/>
        <a:ext cx="4531139" cy="864096"/>
      </dsp:txXfrm>
    </dsp:sp>
    <dsp:sp modelId="{651892BD-2D22-4D73-B6A0-443BB4D4B49A}">
      <dsp:nvSpPr>
        <dsp:cNvPr id="0" name=""/>
        <dsp:cNvSpPr/>
      </dsp:nvSpPr>
      <dsp:spPr>
        <a:xfrm>
          <a:off x="0" y="0"/>
          <a:ext cx="864096" cy="864096"/>
        </a:xfrm>
        <a:prstGeom prst="flowChartConnector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4C99E-04D1-4F0A-9B41-42D7BBE75F67}">
      <dsp:nvSpPr>
        <dsp:cNvPr id="0" name=""/>
        <dsp:cNvSpPr/>
      </dsp:nvSpPr>
      <dsp:spPr>
        <a:xfrm rot="10800000">
          <a:off x="305970" y="0"/>
          <a:ext cx="4950613" cy="79363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9970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Отсрочка по всем налоговым платежам на срок до 6 мес. (кроме НДС и НДФЛ</a:t>
          </a:r>
          <a:r>
            <a:rPr lang="en-US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)</a:t>
          </a: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, для СМСП, включенных в реестр МСП</a:t>
          </a:r>
          <a:endParaRPr lang="ru-RU" sz="16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504378" y="0"/>
        <a:ext cx="4752205" cy="793633"/>
      </dsp:txXfrm>
    </dsp:sp>
    <dsp:sp modelId="{651892BD-2D22-4D73-B6A0-443BB4D4B49A}">
      <dsp:nvSpPr>
        <dsp:cNvPr id="0" name=""/>
        <dsp:cNvSpPr/>
      </dsp:nvSpPr>
      <dsp:spPr>
        <a:xfrm>
          <a:off x="0" y="843"/>
          <a:ext cx="793633" cy="793633"/>
        </a:xfrm>
        <a:prstGeom prst="flowChartConnector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A89CFB5-E500-4783-A0C0-7E6AEA138C11}">
      <dsp:nvSpPr>
        <dsp:cNvPr id="0" name=""/>
        <dsp:cNvSpPr/>
      </dsp:nvSpPr>
      <dsp:spPr>
        <a:xfrm rot="10800000">
          <a:off x="305970" y="856450"/>
          <a:ext cx="4950613" cy="79363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9970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Отсрочка по всем налоговым платежам на срок до 3 мес. (кроме НДС и НДФЛ</a:t>
          </a:r>
          <a:r>
            <a:rPr lang="en-US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)</a:t>
          </a: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, для остальных представителей бизнеса, не включенных в реестр МСП</a:t>
          </a:r>
          <a:endParaRPr lang="ru-RU" sz="16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504378" y="856450"/>
        <a:ext cx="4752205" cy="793633"/>
      </dsp:txXfrm>
    </dsp:sp>
    <dsp:sp modelId="{88F7E02B-E712-4DDA-A167-4C746AB31F64}">
      <dsp:nvSpPr>
        <dsp:cNvPr id="0" name=""/>
        <dsp:cNvSpPr/>
      </dsp:nvSpPr>
      <dsp:spPr>
        <a:xfrm>
          <a:off x="10567" y="852474"/>
          <a:ext cx="793633" cy="793633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61D3C43-F207-45D4-A36A-011B49ECDF6A}">
      <dsp:nvSpPr>
        <dsp:cNvPr id="0" name=""/>
        <dsp:cNvSpPr/>
      </dsp:nvSpPr>
      <dsp:spPr>
        <a:xfrm rot="10800000">
          <a:off x="305970" y="1728191"/>
          <a:ext cx="4950613" cy="79363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9970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С 1 марта 2020 отсрочка на </a:t>
          </a:r>
          <a:r>
            <a:rPr lang="ru-RU" sz="16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6 месяцев </a:t>
          </a: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по уплате страховых взносов для </a:t>
          </a:r>
          <a:r>
            <a:rPr lang="ru-RU" sz="1600" kern="12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микропредприятий</a:t>
          </a: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endParaRPr lang="ru-RU" sz="16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504378" y="1728191"/>
        <a:ext cx="4752205" cy="793633"/>
      </dsp:txXfrm>
    </dsp:sp>
    <dsp:sp modelId="{5C658EA9-D3F7-47F7-98CB-4061DE453D7E}">
      <dsp:nvSpPr>
        <dsp:cNvPr id="0" name=""/>
        <dsp:cNvSpPr/>
      </dsp:nvSpPr>
      <dsp:spPr>
        <a:xfrm>
          <a:off x="0" y="1728191"/>
          <a:ext cx="793633" cy="793633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8455998-02B2-427C-9D6F-387B036D5FDB}">
      <dsp:nvSpPr>
        <dsp:cNvPr id="0" name=""/>
        <dsp:cNvSpPr/>
      </dsp:nvSpPr>
      <dsp:spPr>
        <a:xfrm rot="10800000">
          <a:off x="305970" y="2592290"/>
          <a:ext cx="4950613" cy="79363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9970" tIns="64770" rIns="120904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Снижение страховых взносов с 30% до 15%    (для з/п выше МРОТ – 30 325,00 руб.) </a:t>
          </a:r>
          <a:endParaRPr lang="ru-RU" sz="17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504378" y="2592290"/>
        <a:ext cx="4752205" cy="793633"/>
      </dsp:txXfrm>
    </dsp:sp>
    <dsp:sp modelId="{65948548-92CE-4488-912F-03B9025B29F6}">
      <dsp:nvSpPr>
        <dsp:cNvPr id="0" name=""/>
        <dsp:cNvSpPr/>
      </dsp:nvSpPr>
      <dsp:spPr>
        <a:xfrm>
          <a:off x="22916" y="2587417"/>
          <a:ext cx="793633" cy="793633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4C99E-04D1-4F0A-9B41-42D7BBE75F67}">
      <dsp:nvSpPr>
        <dsp:cNvPr id="0" name=""/>
        <dsp:cNvSpPr/>
      </dsp:nvSpPr>
      <dsp:spPr>
        <a:xfrm rot="10800000">
          <a:off x="298737" y="93278"/>
          <a:ext cx="4929027" cy="62913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7432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Снижение ставки по УСН (доход) с 5% до 1%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на 2020 год</a:t>
          </a:r>
          <a:endParaRPr lang="ru-RU" sz="16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456021" y="93278"/>
        <a:ext cx="4771743" cy="629136"/>
      </dsp:txXfrm>
    </dsp:sp>
    <dsp:sp modelId="{651892BD-2D22-4D73-B6A0-443BB4D4B49A}">
      <dsp:nvSpPr>
        <dsp:cNvPr id="0" name=""/>
        <dsp:cNvSpPr/>
      </dsp:nvSpPr>
      <dsp:spPr>
        <a:xfrm>
          <a:off x="35615" y="92303"/>
          <a:ext cx="629136" cy="629136"/>
        </a:xfrm>
        <a:prstGeom prst="flowChartConnector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A89CFB5-E500-4783-A0C0-7E6AEA138C11}">
      <dsp:nvSpPr>
        <dsp:cNvPr id="0" name=""/>
        <dsp:cNvSpPr/>
      </dsp:nvSpPr>
      <dsp:spPr>
        <a:xfrm rot="10800000">
          <a:off x="304636" y="780087"/>
          <a:ext cx="4929027" cy="62913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7432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Снижение ставки по ЕНВД с 15% до 7,5% на 2020 год по видам установленной деятельности</a:t>
          </a:r>
          <a:endParaRPr lang="ru-RU" sz="16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461920" y="780087"/>
        <a:ext cx="4771743" cy="629136"/>
      </dsp:txXfrm>
    </dsp:sp>
    <dsp:sp modelId="{88F7E02B-E712-4DDA-A167-4C746AB31F64}">
      <dsp:nvSpPr>
        <dsp:cNvPr id="0" name=""/>
        <dsp:cNvSpPr/>
      </dsp:nvSpPr>
      <dsp:spPr>
        <a:xfrm>
          <a:off x="75792" y="785554"/>
          <a:ext cx="629136" cy="629136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4C99E-04D1-4F0A-9B41-42D7BBE75F67}">
      <dsp:nvSpPr>
        <dsp:cNvPr id="0" name=""/>
        <dsp:cNvSpPr/>
      </dsp:nvSpPr>
      <dsp:spPr>
        <a:xfrm rot="10800000">
          <a:off x="537105" y="270402"/>
          <a:ext cx="4642144" cy="79479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1134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Мораторий на арендную плату в заявительном порядке на 2020 год (рассрочка равными долями на 2021 год)</a:t>
          </a:r>
          <a:endParaRPr lang="ru-RU" sz="16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735803" y="270402"/>
        <a:ext cx="4443446" cy="794791"/>
      </dsp:txXfrm>
    </dsp:sp>
    <dsp:sp modelId="{651892BD-2D22-4D73-B6A0-443BB4D4B49A}">
      <dsp:nvSpPr>
        <dsp:cNvPr id="0" name=""/>
        <dsp:cNvSpPr/>
      </dsp:nvSpPr>
      <dsp:spPr>
        <a:xfrm>
          <a:off x="99759" y="229913"/>
          <a:ext cx="931245" cy="895178"/>
        </a:xfrm>
        <a:prstGeom prst="flowChartConnector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4C99E-04D1-4F0A-9B41-42D7BBE75F67}">
      <dsp:nvSpPr>
        <dsp:cNvPr id="0" name=""/>
        <dsp:cNvSpPr/>
      </dsp:nvSpPr>
      <dsp:spPr>
        <a:xfrm rot="10800000">
          <a:off x="374328" y="0"/>
          <a:ext cx="6721612" cy="194530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6984" tIns="53340" rIns="99568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Отсрочка уплаты арендной платы по договорам аренды движимого/недвижимого имущества </a:t>
          </a:r>
          <a:r>
            <a:rPr lang="ru-RU" sz="14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на </a:t>
          </a:r>
          <a:r>
            <a:rPr lang="ru-RU" sz="14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2020 г.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ИЛИ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Установление  максимально пониженной льготной ставки  на аренду движимого/недвижимого имущества (понижающий коэффициент – 0,001</a:t>
          </a:r>
          <a:r>
            <a:rPr lang="ru-RU" sz="14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Размер арендной платы земельного участка, предоставленного субъектам, включенным в единый реестр СМСП, составляет 1 руб.</a:t>
          </a:r>
        </a:p>
      </dsp:txBody>
      <dsp:txXfrm rot="10800000">
        <a:off x="860653" y="0"/>
        <a:ext cx="6235287" cy="1945301"/>
      </dsp:txXfrm>
    </dsp:sp>
    <dsp:sp modelId="{651892BD-2D22-4D73-B6A0-443BB4D4B49A}">
      <dsp:nvSpPr>
        <dsp:cNvPr id="0" name=""/>
        <dsp:cNvSpPr/>
      </dsp:nvSpPr>
      <dsp:spPr>
        <a:xfrm>
          <a:off x="184822" y="374275"/>
          <a:ext cx="1096211" cy="1179641"/>
        </a:xfrm>
        <a:prstGeom prst="flowChartConnector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4C99E-04D1-4F0A-9B41-42D7BBE75F67}">
      <dsp:nvSpPr>
        <dsp:cNvPr id="0" name=""/>
        <dsp:cNvSpPr/>
      </dsp:nvSpPr>
      <dsp:spPr>
        <a:xfrm rot="10800000">
          <a:off x="0" y="0"/>
          <a:ext cx="6813915" cy="220316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3743" tIns="53340" rIns="99568" bIns="5334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Отсрочка уплаты арендной платы за муниципальное имущество по договорам аренды </a:t>
          </a:r>
          <a:r>
            <a:rPr lang="ru-RU" sz="14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движимого/недвижимого имущества на </a:t>
          </a:r>
          <a:r>
            <a:rPr lang="ru-RU" sz="14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2020 г.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ИЛИ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Установление  максимально пониженной льготной ставки на аренду. Введение понижающего коэффициента 0,001 к размеру арендной </a:t>
          </a:r>
          <a:r>
            <a:rPr lang="ru-RU" sz="14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платы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PT Astra Serif" panose="020A0603040505020204" pitchFamily="18" charset="-52"/>
              <a:ea typeface="PT Astra Serif" panose="020A0603040505020204" pitchFamily="18" charset="-52"/>
            </a:rPr>
            <a:t>Размер арендной платы земельного участка, предоставленного субъектам, включенным в единый реестр СМСП, составляет 1 руб.</a:t>
          </a:r>
          <a:endParaRPr lang="ru-RU" sz="1400" kern="1200" dirty="0" smtClean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550791" y="0"/>
        <a:ext cx="6263124" cy="2203164"/>
      </dsp:txXfrm>
    </dsp:sp>
    <dsp:sp modelId="{651892BD-2D22-4D73-B6A0-443BB4D4B49A}">
      <dsp:nvSpPr>
        <dsp:cNvPr id="0" name=""/>
        <dsp:cNvSpPr/>
      </dsp:nvSpPr>
      <dsp:spPr>
        <a:xfrm>
          <a:off x="0" y="554936"/>
          <a:ext cx="959726" cy="1025541"/>
        </a:xfrm>
        <a:prstGeom prst="flowChartConnector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E484-2F4E-474D-BF5C-C48B87B0029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8E90-D3B2-42DA-9145-C45E9B1EF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649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E484-2F4E-474D-BF5C-C48B87B0029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8E90-D3B2-42DA-9145-C45E9B1EF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8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E484-2F4E-474D-BF5C-C48B87B0029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8E90-D3B2-42DA-9145-C45E9B1EF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08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E484-2F4E-474D-BF5C-C48B87B0029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8E90-D3B2-42DA-9145-C45E9B1EF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49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E484-2F4E-474D-BF5C-C48B87B0029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8E90-D3B2-42DA-9145-C45E9B1EF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6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E484-2F4E-474D-BF5C-C48B87B0029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8E90-D3B2-42DA-9145-C45E9B1EF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22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E484-2F4E-474D-BF5C-C48B87B0029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8E90-D3B2-42DA-9145-C45E9B1EF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69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E484-2F4E-474D-BF5C-C48B87B0029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8E90-D3B2-42DA-9145-C45E9B1EF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10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E484-2F4E-474D-BF5C-C48B87B0029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8E90-D3B2-42DA-9145-C45E9B1EF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91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E484-2F4E-474D-BF5C-C48B87B0029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8E90-D3B2-42DA-9145-C45E9B1EF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125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E484-2F4E-474D-BF5C-C48B87B0029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8E90-D3B2-42DA-9145-C45E9B1EF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14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EE484-2F4E-474D-BF5C-C48B87B0029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A8E90-D3B2-42DA-9145-C45E9B1EF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14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1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1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6" Type="http://schemas.openxmlformats.org/officeDocument/2006/relationships/diagramQuickStyle" Target="../diagrams/quickStyl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5" Type="http://schemas.openxmlformats.org/officeDocument/2006/relationships/diagramLayout" Target="../diagrams/layout4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diagramData" Target="../diagrams/data4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0" Type="http://schemas.openxmlformats.org/officeDocument/2006/relationships/diagramLayout" Target="../diagrams/layout6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microsoft.com/office/2007/relationships/diagramDrawing" Target="../diagrams/drawing8.xml"/><Relationship Id="rId18" Type="http://schemas.microsoft.com/office/2007/relationships/diagramDrawing" Target="../diagrams/drawing9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12" Type="http://schemas.openxmlformats.org/officeDocument/2006/relationships/diagramColors" Target="../diagrams/colors8.xml"/><Relationship Id="rId17" Type="http://schemas.openxmlformats.org/officeDocument/2006/relationships/diagramColors" Target="../diagrams/colors9.xml"/><Relationship Id="rId2" Type="http://schemas.openxmlformats.org/officeDocument/2006/relationships/image" Target="../media/image1.png"/><Relationship Id="rId16" Type="http://schemas.openxmlformats.org/officeDocument/2006/relationships/diagramQuickStyle" Target="../diagrams/quickStyl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11" Type="http://schemas.openxmlformats.org/officeDocument/2006/relationships/diagramQuickStyle" Target="../diagrams/quickStyle8.xml"/><Relationship Id="rId5" Type="http://schemas.openxmlformats.org/officeDocument/2006/relationships/diagramLayout" Target="../diagrams/layout7.xml"/><Relationship Id="rId15" Type="http://schemas.openxmlformats.org/officeDocument/2006/relationships/diagramLayout" Target="../diagrams/layout9.xml"/><Relationship Id="rId10" Type="http://schemas.openxmlformats.org/officeDocument/2006/relationships/diagramLayout" Target="../diagrams/layout8.xml"/><Relationship Id="rId4" Type="http://schemas.openxmlformats.org/officeDocument/2006/relationships/diagramData" Target="../diagrams/data7.xml"/><Relationship Id="rId9" Type="http://schemas.openxmlformats.org/officeDocument/2006/relationships/diagramData" Target="../diagrams/data8.xml"/><Relationship Id="rId14" Type="http://schemas.openxmlformats.org/officeDocument/2006/relationships/diagramData" Target="../diagrams/data9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13" Type="http://schemas.microsoft.com/office/2007/relationships/diagramDrawing" Target="../diagrams/drawing11.xml"/><Relationship Id="rId18" Type="http://schemas.microsoft.com/office/2007/relationships/diagramDrawing" Target="../diagrams/drawing1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0.xml"/><Relationship Id="rId12" Type="http://schemas.openxmlformats.org/officeDocument/2006/relationships/diagramColors" Target="../diagrams/colors11.xml"/><Relationship Id="rId17" Type="http://schemas.openxmlformats.org/officeDocument/2006/relationships/diagramColors" Target="../diagrams/colors12.xml"/><Relationship Id="rId2" Type="http://schemas.openxmlformats.org/officeDocument/2006/relationships/image" Target="../media/image1.png"/><Relationship Id="rId16" Type="http://schemas.openxmlformats.org/officeDocument/2006/relationships/diagramQuickStyle" Target="../diagrams/quickStyle1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0.xml"/><Relationship Id="rId11" Type="http://schemas.openxmlformats.org/officeDocument/2006/relationships/diagramQuickStyle" Target="../diagrams/quickStyle11.xml"/><Relationship Id="rId5" Type="http://schemas.openxmlformats.org/officeDocument/2006/relationships/diagramLayout" Target="../diagrams/layout10.xml"/><Relationship Id="rId15" Type="http://schemas.openxmlformats.org/officeDocument/2006/relationships/diagramLayout" Target="../diagrams/layout12.xml"/><Relationship Id="rId10" Type="http://schemas.openxmlformats.org/officeDocument/2006/relationships/diagramLayout" Target="../diagrams/layout11.xml"/><Relationship Id="rId4" Type="http://schemas.openxmlformats.org/officeDocument/2006/relationships/diagramData" Target="../diagrams/data10.xml"/><Relationship Id="rId9" Type="http://schemas.openxmlformats.org/officeDocument/2006/relationships/diagramData" Target="../diagrams/data11.xml"/><Relationship Id="rId14" Type="http://schemas.openxmlformats.org/officeDocument/2006/relationships/diagramData" Target="../diagrams/data1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alog.ru/rn89/taxation/debt/" TargetMode="Externa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Комплекс мер, направленных на поддержку субъектов малого и среднего предпринимательства на период действия режима повышенной готовности в связи с угрозой распространения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коронавируса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5"/>
            <a:ext cx="1354589" cy="6857996"/>
            <a:chOff x="0" y="3"/>
            <a:chExt cx="1250390" cy="6853518"/>
          </a:xfrm>
        </p:grpSpPr>
        <p:pic>
          <p:nvPicPr>
            <p:cNvPr id="5" name="Picture 2" descr="C:\User\Герб Пуровского района (рельефный)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887" y="224735"/>
              <a:ext cx="637503" cy="995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Группа 5"/>
            <p:cNvGrpSpPr/>
            <p:nvPr/>
          </p:nvGrpSpPr>
          <p:grpSpPr>
            <a:xfrm>
              <a:off x="0" y="3"/>
              <a:ext cx="323528" cy="6853518"/>
              <a:chOff x="0" y="0"/>
              <a:chExt cx="323528" cy="7449476"/>
            </a:xfrm>
          </p:grpSpPr>
          <p:grpSp>
            <p:nvGrpSpPr>
              <p:cNvPr id="7" name="Группа 6"/>
              <p:cNvGrpSpPr/>
              <p:nvPr/>
            </p:nvGrpSpPr>
            <p:grpSpPr>
              <a:xfrm>
                <a:off x="0" y="0"/>
                <a:ext cx="322920" cy="4968552"/>
                <a:chOff x="607" y="2492896"/>
                <a:chExt cx="322920" cy="4968552"/>
              </a:xfrm>
            </p:grpSpPr>
            <p:pic>
              <p:nvPicPr>
                <p:cNvPr id="9" name="Picture 3" descr="C:\User\Орнамент Пуровского района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-1079933" y="3573436"/>
                  <a:ext cx="2484000" cy="32292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" name="Picture 3" descr="C:\User\Орнамент Пуровского района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-1079933" y="6057988"/>
                  <a:ext cx="2484000" cy="32292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8" name="Picture 3" descr="C:\User\Орнамент Пуровского района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1079932" y="6046016"/>
                <a:ext cx="2484000" cy="3229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3217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5"/>
            <a:ext cx="1354589" cy="6857996"/>
            <a:chOff x="0" y="3"/>
            <a:chExt cx="1250390" cy="6853518"/>
          </a:xfrm>
        </p:grpSpPr>
        <p:pic>
          <p:nvPicPr>
            <p:cNvPr id="5" name="Picture 2" descr="C:\User\Герб Пуровского района (рельефный)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887" y="224735"/>
              <a:ext cx="637503" cy="995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Группа 5"/>
            <p:cNvGrpSpPr/>
            <p:nvPr/>
          </p:nvGrpSpPr>
          <p:grpSpPr>
            <a:xfrm>
              <a:off x="0" y="3"/>
              <a:ext cx="323528" cy="6853518"/>
              <a:chOff x="0" y="0"/>
              <a:chExt cx="323528" cy="7449476"/>
            </a:xfrm>
          </p:grpSpPr>
          <p:grpSp>
            <p:nvGrpSpPr>
              <p:cNvPr id="7" name="Группа 6"/>
              <p:cNvGrpSpPr/>
              <p:nvPr/>
            </p:nvGrpSpPr>
            <p:grpSpPr>
              <a:xfrm>
                <a:off x="0" y="0"/>
                <a:ext cx="322920" cy="4968552"/>
                <a:chOff x="607" y="2492896"/>
                <a:chExt cx="322920" cy="4968552"/>
              </a:xfrm>
            </p:grpSpPr>
            <p:pic>
              <p:nvPicPr>
                <p:cNvPr id="9" name="Picture 3" descr="C:\User\Орнамент Пуровского района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-1079933" y="3573436"/>
                  <a:ext cx="2484000" cy="32292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" name="Picture 3" descr="C:\User\Орнамент Пуровского района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-1079933" y="6057988"/>
                  <a:ext cx="2484000" cy="32292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8" name="Picture 3" descr="C:\User\Орнамент Пуровского района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1079932" y="6046016"/>
                <a:ext cx="2484000" cy="3229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03648" y="224884"/>
            <a:ext cx="7200801" cy="679645"/>
          </a:xfrm>
        </p:spPr>
        <p:txBody>
          <a:bodyPr>
            <a:normAutofit/>
          </a:bodyPr>
          <a:lstStyle/>
          <a:p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ОТРАСЛИ ГРУППЫ РИСКА (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КАТЕГОРИЯ). РЕГИОНАЛЬНЫЙ ПЕРЕЧЕНЬ</a:t>
            </a:r>
            <a:endParaRPr lang="ru-RU" sz="1500" b="1" dirty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92495909"/>
              </p:ext>
            </p:extLst>
          </p:nvPr>
        </p:nvGraphicFramePr>
        <p:xfrm>
          <a:off x="755576" y="1397000"/>
          <a:ext cx="806489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3867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5"/>
            <a:ext cx="1354589" cy="6857996"/>
            <a:chOff x="0" y="3"/>
            <a:chExt cx="1250390" cy="6853518"/>
          </a:xfrm>
        </p:grpSpPr>
        <p:pic>
          <p:nvPicPr>
            <p:cNvPr id="5" name="Picture 2" descr="C:\User\Герб Пуровского района (рельефный)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887" y="224735"/>
              <a:ext cx="637503" cy="995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Группа 5"/>
            <p:cNvGrpSpPr/>
            <p:nvPr/>
          </p:nvGrpSpPr>
          <p:grpSpPr>
            <a:xfrm>
              <a:off x="0" y="3"/>
              <a:ext cx="323528" cy="6853518"/>
              <a:chOff x="0" y="0"/>
              <a:chExt cx="323528" cy="7449476"/>
            </a:xfrm>
          </p:grpSpPr>
          <p:grpSp>
            <p:nvGrpSpPr>
              <p:cNvPr id="7" name="Группа 6"/>
              <p:cNvGrpSpPr/>
              <p:nvPr/>
            </p:nvGrpSpPr>
            <p:grpSpPr>
              <a:xfrm>
                <a:off x="0" y="0"/>
                <a:ext cx="322920" cy="4968552"/>
                <a:chOff x="607" y="2492896"/>
                <a:chExt cx="322920" cy="4968552"/>
              </a:xfrm>
            </p:grpSpPr>
            <p:pic>
              <p:nvPicPr>
                <p:cNvPr id="9" name="Picture 3" descr="C:\User\Орнамент Пуровского района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-1079933" y="3573436"/>
                  <a:ext cx="2484000" cy="32292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" name="Picture 3" descr="C:\User\Орнамент Пуровского района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-1079933" y="6057988"/>
                  <a:ext cx="2484000" cy="32292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8" name="Picture 3" descr="C:\User\Орнамент Пуровского района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1079932" y="6046016"/>
                <a:ext cx="2484000" cy="3229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03648" y="224884"/>
            <a:ext cx="7200801" cy="679645"/>
          </a:xfrm>
        </p:spPr>
        <p:txBody>
          <a:bodyPr>
            <a:normAutofit/>
          </a:bodyPr>
          <a:lstStyle/>
          <a:p>
            <a:pPr algn="l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ПОСТОЯННЫЕ ИЗДЕРЖКИ БИЗНЕСА</a:t>
            </a:r>
            <a:endParaRPr lang="ru-RU" sz="1500" b="1" dirty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83667534"/>
              </p:ext>
            </p:extLst>
          </p:nvPr>
        </p:nvGraphicFramePr>
        <p:xfrm>
          <a:off x="3707904" y="980728"/>
          <a:ext cx="5040560" cy="1906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4264329144"/>
              </p:ext>
            </p:extLst>
          </p:nvPr>
        </p:nvGraphicFramePr>
        <p:xfrm>
          <a:off x="3707904" y="3212976"/>
          <a:ext cx="5040560" cy="1906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134660862"/>
              </p:ext>
            </p:extLst>
          </p:nvPr>
        </p:nvGraphicFramePr>
        <p:xfrm>
          <a:off x="3707904" y="5589240"/>
          <a:ext cx="504056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25255" y="1673244"/>
            <a:ext cx="2699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Государство</a:t>
            </a:r>
            <a:endParaRPr lang="ru-RU" sz="3600" b="1" dirty="0">
              <a:solidFill>
                <a:srgbClr val="C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5255" y="3789040"/>
            <a:ext cx="2974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Контрагенты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3961" y="5661248"/>
            <a:ext cx="1623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Бизнес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62472" y="1059268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</a:t>
            </a:r>
            <a:endParaRPr lang="ru-RU" sz="4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91326" y="201980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К</a:t>
            </a:r>
            <a:endParaRPr lang="ru-RU" sz="4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62472" y="3284984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А</a:t>
            </a:r>
            <a:endParaRPr lang="ru-RU" sz="4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94532" y="4299193"/>
            <a:ext cx="5229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Э</a:t>
            </a:r>
            <a:endParaRPr lang="ru-RU" sz="4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44839" y="5661248"/>
            <a:ext cx="590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Ф</a:t>
            </a:r>
            <a:endParaRPr lang="ru-RU" sz="40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39353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5"/>
            <a:ext cx="1354589" cy="6857996"/>
            <a:chOff x="0" y="3"/>
            <a:chExt cx="1250390" cy="6853518"/>
          </a:xfrm>
        </p:grpSpPr>
        <p:pic>
          <p:nvPicPr>
            <p:cNvPr id="5" name="Picture 2" descr="C:\User\Герб Пуровского района (рельефный)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887" y="224735"/>
              <a:ext cx="637503" cy="995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Группа 5"/>
            <p:cNvGrpSpPr/>
            <p:nvPr/>
          </p:nvGrpSpPr>
          <p:grpSpPr>
            <a:xfrm>
              <a:off x="0" y="3"/>
              <a:ext cx="323528" cy="6853518"/>
              <a:chOff x="0" y="0"/>
              <a:chExt cx="323528" cy="7449476"/>
            </a:xfrm>
          </p:grpSpPr>
          <p:grpSp>
            <p:nvGrpSpPr>
              <p:cNvPr id="7" name="Группа 6"/>
              <p:cNvGrpSpPr/>
              <p:nvPr/>
            </p:nvGrpSpPr>
            <p:grpSpPr>
              <a:xfrm>
                <a:off x="0" y="0"/>
                <a:ext cx="322920" cy="4968552"/>
                <a:chOff x="607" y="2492896"/>
                <a:chExt cx="322920" cy="4968552"/>
              </a:xfrm>
            </p:grpSpPr>
            <p:pic>
              <p:nvPicPr>
                <p:cNvPr id="9" name="Picture 3" descr="C:\User\Орнамент Пуровского района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-1079933" y="3573436"/>
                  <a:ext cx="2484000" cy="32292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" name="Picture 3" descr="C:\User\Орнамент Пуровского района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-1079933" y="6057988"/>
                  <a:ext cx="2484000" cy="32292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8" name="Picture 3" descr="C:\User\Орнамент Пуровского района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1079932" y="6046016"/>
                <a:ext cx="2484000" cy="3229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03648" y="224884"/>
            <a:ext cx="7200801" cy="679645"/>
          </a:xfrm>
        </p:spPr>
        <p:txBody>
          <a:bodyPr>
            <a:normAutofit/>
          </a:bodyPr>
          <a:lstStyle/>
          <a:p>
            <a:pPr algn="l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МЕРЫ ПОДДЕРЖКИ</a:t>
            </a:r>
            <a:endParaRPr lang="ru-RU" sz="1500" b="1" dirty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10473989"/>
              </p:ext>
            </p:extLst>
          </p:nvPr>
        </p:nvGraphicFramePr>
        <p:xfrm>
          <a:off x="3762240" y="1628800"/>
          <a:ext cx="525658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981424302"/>
              </p:ext>
            </p:extLst>
          </p:nvPr>
        </p:nvGraphicFramePr>
        <p:xfrm>
          <a:off x="3776127" y="5307741"/>
          <a:ext cx="5233664" cy="1415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54589" y="789449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НАЛОГОВЫЕ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ЛЬГОТЫ</a:t>
            </a:r>
            <a:endParaRPr lang="ru-RU" sz="2000" b="1" dirty="0">
              <a:solidFill>
                <a:srgbClr val="C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627" y="1491795"/>
            <a:ext cx="3932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ФЕДЕРАЛЬНЫЙ ПЕРЕЧЕНЬ (ФП)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3475" y="4883617"/>
            <a:ext cx="36856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РЕГИОНАЛЬНЫЙ ПЕРЕЧЕНЬ (РП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)</a:t>
            </a:r>
          </a:p>
          <a:p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утвержден, дополняется</a:t>
            </a: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по мере необходимости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43163" y="1772816"/>
            <a:ext cx="600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ФП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57220" y="2636912"/>
            <a:ext cx="57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ФП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27565" y="3573016"/>
            <a:ext cx="57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ФП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36618" y="4453081"/>
            <a:ext cx="57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ФП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6876" y="5514559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РП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95929" y="6237312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РП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3442821" y="1972871"/>
            <a:ext cx="281229" cy="20002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65965" y="2704646"/>
            <a:ext cx="285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ОТРАСЛИ ГРУППЫ РИСКА</a:t>
            </a:r>
          </a:p>
          <a:p>
            <a:pPr algn="r"/>
            <a:r>
              <a:rPr lang="ru-RU" sz="14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(</a:t>
            </a:r>
            <a:r>
              <a:rPr lang="en-US" sz="14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14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КАТЕГОРИЯ)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3583435" y="5595773"/>
            <a:ext cx="140615" cy="104164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827584" y="5854987"/>
            <a:ext cx="27558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ОТРАСЛИ ГРУППЫ РИСКА </a:t>
            </a:r>
          </a:p>
          <a:p>
            <a:pPr algn="r"/>
            <a:r>
              <a:rPr lang="ru-RU" sz="14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(</a:t>
            </a:r>
            <a:r>
              <a:rPr lang="en-US" sz="14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</a:t>
            </a:r>
            <a:r>
              <a:rPr lang="ru-RU" sz="14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КАТЕГОРИЯ)</a:t>
            </a:r>
            <a:endParaRPr lang="ru-RU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8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5"/>
            <a:ext cx="1354589" cy="6857996"/>
            <a:chOff x="0" y="3"/>
            <a:chExt cx="1250390" cy="6853518"/>
          </a:xfrm>
        </p:grpSpPr>
        <p:pic>
          <p:nvPicPr>
            <p:cNvPr id="5" name="Picture 2" descr="C:\User\Герб Пуровского района (рельефный)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887" y="224735"/>
              <a:ext cx="637503" cy="995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Группа 5"/>
            <p:cNvGrpSpPr/>
            <p:nvPr/>
          </p:nvGrpSpPr>
          <p:grpSpPr>
            <a:xfrm>
              <a:off x="0" y="3"/>
              <a:ext cx="323528" cy="6853518"/>
              <a:chOff x="0" y="0"/>
              <a:chExt cx="323528" cy="7449476"/>
            </a:xfrm>
          </p:grpSpPr>
          <p:grpSp>
            <p:nvGrpSpPr>
              <p:cNvPr id="7" name="Группа 6"/>
              <p:cNvGrpSpPr/>
              <p:nvPr/>
            </p:nvGrpSpPr>
            <p:grpSpPr>
              <a:xfrm>
                <a:off x="0" y="0"/>
                <a:ext cx="322920" cy="4968552"/>
                <a:chOff x="607" y="2492896"/>
                <a:chExt cx="322920" cy="4968552"/>
              </a:xfrm>
            </p:grpSpPr>
            <p:pic>
              <p:nvPicPr>
                <p:cNvPr id="9" name="Picture 3" descr="C:\User\Орнамент Пуровского района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-1079933" y="3573436"/>
                  <a:ext cx="2484000" cy="32292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" name="Picture 3" descr="C:\User\Орнамент Пуровского района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-1079933" y="6057988"/>
                  <a:ext cx="2484000" cy="32292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8" name="Picture 3" descr="C:\User\Орнамент Пуровского района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1079932" y="6046016"/>
                <a:ext cx="2484000" cy="3229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03648" y="224884"/>
            <a:ext cx="7200801" cy="679645"/>
          </a:xfrm>
        </p:spPr>
        <p:txBody>
          <a:bodyPr>
            <a:normAutofit/>
          </a:bodyPr>
          <a:lstStyle/>
          <a:p>
            <a:pPr algn="l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МЕРЫ ПОДДЕРЖКИ</a:t>
            </a:r>
            <a:endParaRPr lang="ru-RU" sz="1500" b="1" dirty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1783520"/>
              </p:ext>
            </p:extLst>
          </p:nvPr>
        </p:nvGraphicFramePr>
        <p:xfrm>
          <a:off x="3779912" y="1171408"/>
          <a:ext cx="5184576" cy="1431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918350328"/>
              </p:ext>
            </p:extLst>
          </p:nvPr>
        </p:nvGraphicFramePr>
        <p:xfrm>
          <a:off x="2013715" y="2501607"/>
          <a:ext cx="7133462" cy="194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383582" y="368876"/>
            <a:ext cx="2803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ИМУЩЕСТВЕННАЯ ПОДДЕРЖКА</a:t>
            </a:r>
            <a:endParaRPr lang="ru-RU" sz="2000" b="1" dirty="0">
              <a:solidFill>
                <a:srgbClr val="C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981" y="1332056"/>
            <a:ext cx="32121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Аренда государственного и муниципального имущества, включая землю (А)</a:t>
            </a:r>
            <a:endParaRPr lang="en-US" sz="1400" b="1" dirty="0" smtClean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–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перечень имущества для СМСП по 209-ФЗ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151" y="2738175"/>
            <a:ext cx="16728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Региональный перечень (РП)</a:t>
            </a: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-утвержден, дополняется</a:t>
            </a: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по мере необходимости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03070" y="3284984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РП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4466" y="15567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А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0454" y="5441431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МП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0532" y="5010544"/>
            <a:ext cx="161012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 перечень (МП)</a:t>
            </a: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-утвержден, дополняется</a:t>
            </a: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по мере необходимости</a:t>
            </a:r>
          </a:p>
          <a:p>
            <a:endParaRPr lang="ru-RU" dirty="0"/>
          </a:p>
        </p:txBody>
      </p:sp>
      <p:graphicFrame>
        <p:nvGraphicFramePr>
          <p:cNvPr id="27" name="Схема 26"/>
          <p:cNvGraphicFramePr/>
          <p:nvPr>
            <p:extLst>
              <p:ext uri="{D42A27DB-BD31-4B8C-83A1-F6EECF244321}">
                <p14:modId xmlns:p14="http://schemas.microsoft.com/office/powerpoint/2010/main" val="3376083213"/>
              </p:ext>
            </p:extLst>
          </p:nvPr>
        </p:nvGraphicFramePr>
        <p:xfrm>
          <a:off x="2274089" y="4538551"/>
          <a:ext cx="6847747" cy="2205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403070" y="5379874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МП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9" name="Левая фигурная скобка 28"/>
          <p:cNvSpPr/>
          <p:nvPr/>
        </p:nvSpPr>
        <p:spPr>
          <a:xfrm>
            <a:off x="1966771" y="3567940"/>
            <a:ext cx="93889" cy="25202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371906" y="4271880"/>
            <a:ext cx="26101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ОТРАСЛИ</a:t>
            </a:r>
          </a:p>
          <a:p>
            <a:r>
              <a:rPr lang="ru-RU" sz="14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ГРУППЫ РИСКА </a:t>
            </a:r>
            <a:endParaRPr lang="ru-RU" sz="1400" b="1" dirty="0" smtClean="0">
              <a:solidFill>
                <a:srgbClr val="C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4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(</a:t>
            </a:r>
            <a:r>
              <a:rPr lang="en-US" sz="14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14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КАТЕГОРИЯ)</a:t>
            </a:r>
            <a:endParaRPr lang="ru-RU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22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5"/>
            <a:ext cx="1354589" cy="6857996"/>
            <a:chOff x="0" y="3"/>
            <a:chExt cx="1250390" cy="6853518"/>
          </a:xfrm>
        </p:grpSpPr>
        <p:pic>
          <p:nvPicPr>
            <p:cNvPr id="5" name="Picture 2" descr="C:\User\Герб Пуровского района (рельефный)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887" y="224735"/>
              <a:ext cx="637503" cy="995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Группа 5"/>
            <p:cNvGrpSpPr/>
            <p:nvPr/>
          </p:nvGrpSpPr>
          <p:grpSpPr>
            <a:xfrm>
              <a:off x="0" y="3"/>
              <a:ext cx="323528" cy="6853518"/>
              <a:chOff x="0" y="0"/>
              <a:chExt cx="323528" cy="7449476"/>
            </a:xfrm>
          </p:grpSpPr>
          <p:grpSp>
            <p:nvGrpSpPr>
              <p:cNvPr id="7" name="Группа 6"/>
              <p:cNvGrpSpPr/>
              <p:nvPr/>
            </p:nvGrpSpPr>
            <p:grpSpPr>
              <a:xfrm>
                <a:off x="0" y="0"/>
                <a:ext cx="322920" cy="4968552"/>
                <a:chOff x="607" y="2492896"/>
                <a:chExt cx="322920" cy="4968552"/>
              </a:xfrm>
            </p:grpSpPr>
            <p:pic>
              <p:nvPicPr>
                <p:cNvPr id="9" name="Picture 3" descr="C:\User\Орнамент Пуровского района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-1079933" y="3573436"/>
                  <a:ext cx="2484000" cy="32292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" name="Picture 3" descr="C:\User\Орнамент Пуровского района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-1079933" y="6057988"/>
                  <a:ext cx="2484000" cy="32292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8" name="Picture 3" descr="C:\User\Орнамент Пуровского района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1079932" y="6046016"/>
                <a:ext cx="2484000" cy="3229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03648" y="224884"/>
            <a:ext cx="7200801" cy="679645"/>
          </a:xfrm>
        </p:spPr>
        <p:txBody>
          <a:bodyPr>
            <a:normAutofit/>
          </a:bodyPr>
          <a:lstStyle/>
          <a:p>
            <a:pPr algn="l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МЕРЫ ПОДДЕРЖКИ</a:t>
            </a:r>
            <a:endParaRPr lang="ru-RU" sz="1500" b="1" dirty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79070813"/>
              </p:ext>
            </p:extLst>
          </p:nvPr>
        </p:nvGraphicFramePr>
        <p:xfrm>
          <a:off x="3859537" y="1220754"/>
          <a:ext cx="5256584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748557934"/>
              </p:ext>
            </p:extLst>
          </p:nvPr>
        </p:nvGraphicFramePr>
        <p:xfrm>
          <a:off x="3882065" y="3140968"/>
          <a:ext cx="5233664" cy="2798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54589" y="789449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ФИНАНСОВАЯ ПОДДЕРЖКА</a:t>
            </a:r>
            <a:endParaRPr lang="ru-RU" sz="2000" b="1" dirty="0">
              <a:solidFill>
                <a:srgbClr val="C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3959" y="1772816"/>
            <a:ext cx="306686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Федеральный перечень (ФП)</a:t>
            </a:r>
          </a:p>
          <a:p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в разработке</a:t>
            </a:r>
            <a:endParaRPr lang="ru-RU" sz="1700" dirty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3961" y="3310720"/>
            <a:ext cx="3087705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Региональный перечень (РП)</a:t>
            </a:r>
          </a:p>
          <a:p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-утвержден, дополняется</a:t>
            </a:r>
          </a:p>
          <a:p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по мере необходимости</a:t>
            </a:r>
            <a:endParaRPr lang="ru-RU" sz="1700" dirty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5936" y="1371919"/>
            <a:ext cx="600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ФП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66224" y="3869596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РП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20394" y="3230618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РП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95936" y="4447079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РП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95936" y="5069215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РП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1451354032"/>
              </p:ext>
            </p:extLst>
          </p:nvPr>
        </p:nvGraphicFramePr>
        <p:xfrm>
          <a:off x="3920393" y="5714614"/>
          <a:ext cx="5193669" cy="908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765306" y="5980837"/>
            <a:ext cx="300860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 перечень (МП)</a:t>
            </a:r>
          </a:p>
          <a:p>
            <a:endParaRPr lang="ru-RU" sz="1700" dirty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88142" y="2474540"/>
            <a:ext cx="57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ФП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23632" y="5980837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МП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57228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5"/>
            <a:ext cx="1354589" cy="6857996"/>
            <a:chOff x="0" y="3"/>
            <a:chExt cx="1250390" cy="6853518"/>
          </a:xfrm>
        </p:grpSpPr>
        <p:pic>
          <p:nvPicPr>
            <p:cNvPr id="5" name="Picture 2" descr="C:\User\Герб Пуровского района (рельефный)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887" y="224735"/>
              <a:ext cx="637503" cy="995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Группа 5"/>
            <p:cNvGrpSpPr/>
            <p:nvPr/>
          </p:nvGrpSpPr>
          <p:grpSpPr>
            <a:xfrm>
              <a:off x="0" y="3"/>
              <a:ext cx="323528" cy="6853518"/>
              <a:chOff x="0" y="0"/>
              <a:chExt cx="323528" cy="7449476"/>
            </a:xfrm>
          </p:grpSpPr>
          <p:grpSp>
            <p:nvGrpSpPr>
              <p:cNvPr id="7" name="Группа 6"/>
              <p:cNvGrpSpPr/>
              <p:nvPr/>
            </p:nvGrpSpPr>
            <p:grpSpPr>
              <a:xfrm>
                <a:off x="0" y="0"/>
                <a:ext cx="322920" cy="4968552"/>
                <a:chOff x="607" y="2492896"/>
                <a:chExt cx="322920" cy="4968552"/>
              </a:xfrm>
            </p:grpSpPr>
            <p:pic>
              <p:nvPicPr>
                <p:cNvPr id="9" name="Picture 3" descr="C:\User\Орнамент Пуровского района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-1079933" y="3573436"/>
                  <a:ext cx="2484000" cy="32292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" name="Picture 3" descr="C:\User\Орнамент Пуровского района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-1079933" y="6057988"/>
                  <a:ext cx="2484000" cy="32292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8" name="Picture 3" descr="C:\User\Орнамент Пуровского района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1079932" y="6046016"/>
                <a:ext cx="2484000" cy="3229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03648" y="224884"/>
            <a:ext cx="7200801" cy="679645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НЕФИНАНСОВЫЕ МЕРЫ</a:t>
            </a:r>
            <a:br>
              <a:rPr lang="ru-RU" sz="16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sz="1500" b="1" dirty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433506689"/>
              </p:ext>
            </p:extLst>
          </p:nvPr>
        </p:nvGraphicFramePr>
        <p:xfrm>
          <a:off x="-252536" y="722819"/>
          <a:ext cx="11042065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8921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332656"/>
            <a:ext cx="5256584" cy="1505357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ЕДИНАЯ ГОРЯЧАЯ ЛИНИЯ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для предпринимателей ЯНАО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28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8 800 350 00 89</a:t>
            </a:r>
            <a:r>
              <a:rPr lang="ru-RU" sz="40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sz="4000" b="1" dirty="0">
              <a:solidFill>
                <a:srgbClr val="C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5"/>
            <a:ext cx="1354589" cy="6857996"/>
            <a:chOff x="0" y="3"/>
            <a:chExt cx="1250390" cy="6853518"/>
          </a:xfrm>
        </p:grpSpPr>
        <p:pic>
          <p:nvPicPr>
            <p:cNvPr id="5" name="Picture 2" descr="C:\User\Герб Пуровского района (рельефный)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887" y="224735"/>
              <a:ext cx="637503" cy="995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Группа 5"/>
            <p:cNvGrpSpPr/>
            <p:nvPr/>
          </p:nvGrpSpPr>
          <p:grpSpPr>
            <a:xfrm>
              <a:off x="0" y="3"/>
              <a:ext cx="323528" cy="6853518"/>
              <a:chOff x="0" y="0"/>
              <a:chExt cx="323528" cy="7449476"/>
            </a:xfrm>
          </p:grpSpPr>
          <p:grpSp>
            <p:nvGrpSpPr>
              <p:cNvPr id="7" name="Группа 6"/>
              <p:cNvGrpSpPr/>
              <p:nvPr/>
            </p:nvGrpSpPr>
            <p:grpSpPr>
              <a:xfrm>
                <a:off x="0" y="0"/>
                <a:ext cx="322920" cy="4968552"/>
                <a:chOff x="607" y="2492896"/>
                <a:chExt cx="322920" cy="4968552"/>
              </a:xfrm>
            </p:grpSpPr>
            <p:pic>
              <p:nvPicPr>
                <p:cNvPr id="9" name="Picture 3" descr="C:\User\Орнамент Пуровского района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-1079933" y="3573436"/>
                  <a:ext cx="2484000" cy="32292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" name="Picture 3" descr="C:\User\Орнамент Пуровского района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6200000">
                  <a:off x="-1079933" y="6057988"/>
                  <a:ext cx="2484000" cy="32292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8" name="Picture 3" descr="C:\User\Орнамент Пуровского района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1079932" y="6046016"/>
                <a:ext cx="2484000" cy="3229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89" y="5181062"/>
            <a:ext cx="5954302" cy="119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7060" y="1502456"/>
            <a:ext cx="86146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Горячая линия для ТУРБИЗНЕСА:</a:t>
            </a:r>
            <a:endParaRPr lang="ru-RU" sz="2400" b="1" dirty="0">
              <a:solidFill>
                <a:srgbClr val="C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Департамент молодежной политики и туризма ЯНАО: +7(34922)31781 — пн.-пт.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         с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8:30 до 18:00; +79821739145 — ежедневно с 8:30 до 20:00.</a:t>
            </a:r>
          </a:p>
          <a:p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Туристско-информационный центра ЯНАО: +7(34922)41515 — пн.-пт. с 8:30 до 18:00; +79220541457 — ежедневно с 8:30 до 20:00.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7060" y="3100400"/>
            <a:ext cx="2951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# </a:t>
            </a:r>
            <a:r>
              <a:rPr lang="ru-RU" sz="2000" b="1" dirty="0" smtClean="0">
                <a:solidFill>
                  <a:srgbClr val="92D05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СОХРАНИ</a:t>
            </a: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БИЗНЕС</a:t>
            </a:r>
            <a:r>
              <a:rPr lang="ru-RU" sz="2000" b="1" dirty="0" smtClean="0">
                <a:solidFill>
                  <a:srgbClr val="92D05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89</a:t>
            </a:r>
            <a:endParaRPr lang="ru-RU" sz="2000" b="1" dirty="0">
              <a:solidFill>
                <a:srgbClr val="92D05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35349" y="4374396"/>
            <a:ext cx="19287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PT Astra Serif" panose="020A0603040505020204" pitchFamily="18" charset="-52"/>
              </a:rPr>
              <a:t>Управление экономики </a:t>
            </a:r>
          </a:p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PT Astra Serif" panose="020A0603040505020204" pitchFamily="18" charset="-52"/>
              </a:rPr>
              <a:t>Администрации </a:t>
            </a:r>
            <a:endParaRPr lang="en-US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PT Astra Serif" panose="020A0603040505020204" pitchFamily="18" charset="-52"/>
            </a:endParaRPr>
          </a:p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PT Astra Serif" panose="020A0603040505020204" pitchFamily="18" charset="-52"/>
              </a:rPr>
              <a:t>Пуровского района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PT Astra Serif" panose="020A0603040505020204" pitchFamily="18" charset="-5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312" y="4431784"/>
            <a:ext cx="554037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40419" y="4077072"/>
            <a:ext cx="4250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6"/>
              </a:rPr>
              <a:t>https</a:t>
            </a:r>
            <a:r>
              <a:rPr lang="en-US" dirty="0">
                <a:hlinkClick r:id="rId6"/>
              </a:rPr>
              <a:t>://www.nalog.ru/rn89/taxation/debt/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37060" y="3624267"/>
            <a:ext cx="32175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solidFill>
                  <a:srgbClr val="0000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ОТВЕТЫ МИФНС:</a:t>
            </a:r>
            <a:endParaRPr lang="ru-RU" sz="2600" b="1" dirty="0">
              <a:solidFill>
                <a:srgbClr val="0000FF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7060" y="4499787"/>
            <a:ext cx="479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ГОРЯЧАЯ ЛИНИЯ МИФНС 8 800 222 22 22</a:t>
            </a:r>
            <a:endParaRPr lang="ru-RU" b="1" dirty="0">
              <a:solidFill>
                <a:srgbClr val="0000FF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218" y="3072116"/>
            <a:ext cx="2307647" cy="1189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781151" y="40050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8 (34997) 2-59-63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73019" y="5055671"/>
            <a:ext cx="185339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PT Astra Serif" panose="020A0603040505020204" pitchFamily="18" charset="-52"/>
              </a:rPr>
              <a:t>ГОРЯЧАЯ ЛИНИЯ</a:t>
            </a:r>
          </a:p>
          <a:p>
            <a:r>
              <a:rPr lang="en-US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PT Astra Serif" panose="020A0603040505020204" pitchFamily="18" charset="-52"/>
              </a:rPr>
              <a:t>8 </a:t>
            </a:r>
            <a:r>
              <a:rPr lang="en-US" sz="1400" b="1" dirty="0">
                <a:solidFill>
                  <a:srgbClr val="FF0000"/>
                </a:solidFill>
                <a:latin typeface="Arial Narrow" panose="020B0606020202030204" pitchFamily="34" charset="0"/>
                <a:ea typeface="PT Astra Serif" panose="020A0603040505020204" pitchFamily="18" charset="-52"/>
              </a:rPr>
              <a:t>34997 </a:t>
            </a:r>
            <a:r>
              <a:rPr lang="en-US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PT Astra Serif" panose="020A0603040505020204" pitchFamily="18" charset="-52"/>
              </a:rPr>
              <a:t>2-68-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PT Astra Serif" panose="020A0603040505020204" pitchFamily="18" charset="-52"/>
              </a:rPr>
              <a:t>2</a:t>
            </a:r>
            <a:r>
              <a:rPr lang="en-US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PT Astra Serif" panose="020A0603040505020204" pitchFamily="18" charset="-52"/>
              </a:rPr>
              <a:t>7</a:t>
            </a:r>
            <a:endParaRPr lang="ru-RU" sz="1400" b="1" dirty="0" smtClean="0">
              <a:solidFill>
                <a:srgbClr val="FF0000"/>
              </a:solidFill>
              <a:latin typeface="Arial Narrow" panose="020B0606020202030204" pitchFamily="34" charset="0"/>
              <a:ea typeface="PT Astra Serif" panose="020A0603040505020204" pitchFamily="18" charset="-52"/>
            </a:endParaRPr>
          </a:p>
          <a:p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PT Astra Serif" panose="020A0603040505020204" pitchFamily="18" charset="-52"/>
              </a:rPr>
              <a:t>Пн.-пт. с 8.30 до 17.00</a:t>
            </a:r>
          </a:p>
          <a:p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PT Astra Serif" panose="020A0603040505020204" pitchFamily="18" charset="-52"/>
              </a:rPr>
              <a:t>перерыв 12.30 - 14.00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PT Astra Serif" panose="020A0603040505020204" pitchFamily="18" charset="-52"/>
            </a:endParaRPr>
          </a:p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PT Astra Serif" panose="020A0603040505020204" pitchFamily="18" charset="-52"/>
              </a:rPr>
              <a:t>purovskiy_gov@mail.ru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973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972</Words>
  <Application>Microsoft Office PowerPoint</Application>
  <PresentationFormat>Экран (4:3)</PresentationFormat>
  <Paragraphs>133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Комплекс мер, направленных на поддержку субъектов малого и среднего предпринимательства на период действия режима повышенной готовности в связи с угрозой распространения коронавируса</vt:lpstr>
      <vt:lpstr>ОТРАСЛИ ГРУППЫ РИСКА (I КАТЕГОРИЯ). РЕГИОНАЛЬНЫЙ ПЕРЕЧЕНЬ</vt:lpstr>
      <vt:lpstr>ПОСТОЯННЫЕ ИЗДЕРЖКИ БИЗНЕСА</vt:lpstr>
      <vt:lpstr>МЕРЫ ПОДДЕРЖКИ</vt:lpstr>
      <vt:lpstr>МЕРЫ ПОДДЕРЖКИ</vt:lpstr>
      <vt:lpstr>МЕРЫ ПОДДЕРЖКИ</vt:lpstr>
      <vt:lpstr>НЕФИНАНСОВЫЕ МЕРЫ </vt:lpstr>
      <vt:lpstr>ЕДИНАЯ ГОРЯЧАЯ ЛИНИЯ для предпринимателей ЯНАО 8 800 350 00 89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 мер направленных на поддержку субъектов малого и среднего предпринимательства на период действия режима повышенной готовности в связи с угрозой распространения коронавируса</dc:title>
  <dc:creator>Анастасия Сологуб</dc:creator>
  <cp:lastModifiedBy>Анастасия Сологуб</cp:lastModifiedBy>
  <cp:revision>73</cp:revision>
  <cp:lastPrinted>2020-04-01T03:39:17Z</cp:lastPrinted>
  <dcterms:created xsi:type="dcterms:W3CDTF">2020-03-31T04:39:09Z</dcterms:created>
  <dcterms:modified xsi:type="dcterms:W3CDTF">2020-04-01T12:44:47Z</dcterms:modified>
</cp:coreProperties>
</file>