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</p:sldMasterIdLst>
  <p:notesMasterIdLst>
    <p:notesMasterId r:id="rId10"/>
  </p:notesMasterIdLst>
  <p:handoutMasterIdLst>
    <p:handoutMasterId r:id="rId11"/>
  </p:handoutMasterIdLst>
  <p:sldIdLst>
    <p:sldId id="1408" r:id="rId2"/>
    <p:sldId id="1476" r:id="rId3"/>
    <p:sldId id="1473" r:id="rId4"/>
    <p:sldId id="1481" r:id="rId5"/>
    <p:sldId id="1475" r:id="rId6"/>
    <p:sldId id="1478" r:id="rId7"/>
    <p:sldId id="1480" r:id="rId8"/>
    <p:sldId id="1479" r:id="rId9"/>
  </p:sldIdLst>
  <p:sldSz cx="12599988" cy="864076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9191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8383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7574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6765" algn="l" rtl="0" fontAlgn="base">
      <a:spcBef>
        <a:spcPct val="0"/>
      </a:spcBef>
      <a:spcAft>
        <a:spcPct val="0"/>
      </a:spcAft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5957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5148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54339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33531" algn="l" defTabSz="958383" rtl="0" eaLnBrk="1" latinLnBrk="0" hangingPunct="1">
      <a:defRPr sz="2119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EFF5FF"/>
    <a:srgbClr val="F7FAFF"/>
    <a:srgbClr val="CCECFF"/>
    <a:srgbClr val="00A1DE"/>
    <a:srgbClr val="72C7E7"/>
    <a:srgbClr val="0070C0"/>
    <a:srgbClr val="E7F5FE"/>
    <a:srgbClr val="FCD7B9"/>
    <a:srgbClr val="3C8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27" autoAdjust="0"/>
    <p:restoredTop sz="87209" autoAdjust="0"/>
  </p:normalViewPr>
  <p:slideViewPr>
    <p:cSldViewPr snapToGrid="0" showGuides="1">
      <p:cViewPr varScale="1">
        <p:scale>
          <a:sx n="92" d="100"/>
          <a:sy n="92" d="100"/>
        </p:scale>
        <p:origin x="1068" y="84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4"/>
        <p:guide pos="3288"/>
        <p:guide pos="7688"/>
        <p:guide pos="4150"/>
        <p:guide pos="16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27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t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42B58284-BD55-477D-829B-0D8B66B41141}" type="datetimeFigureOut">
              <a:rPr lang="en-US"/>
              <a:pPr/>
              <a:t>7/17/2018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defTabSz="627065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650" tIns="31327" rIns="62650" bIns="31327" numCol="1" anchor="b" anchorCtr="0" compatLnSpc="1">
            <a:prstTxWarp prst="textNoShape">
              <a:avLst/>
            </a:prstTxWarp>
          </a:bodyPr>
          <a:lstStyle>
            <a:lvl1pPr algn="r" defTabSz="627065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51078" y="1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7/17/2018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744538"/>
            <a:ext cx="542766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648" tIns="68827" rIns="137648" bIns="68827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9143" y="4715157"/>
            <a:ext cx="54393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28736"/>
            <a:ext cx="2946598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defTabSz="627065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51078" y="9428736"/>
            <a:ext cx="294503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16" tIns="47759" rIns="95516" bIns="47759" numCol="1" anchor="b" anchorCtr="0" compatLnSpc="1">
            <a:prstTxWarp prst="textNoShape">
              <a:avLst/>
            </a:prstTxWarp>
          </a:bodyPr>
          <a:lstStyle>
            <a:lvl1pPr algn="r" defTabSz="627065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1pPr>
    <a:lvl2pPr marL="778686" indent="-299495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2pPr>
    <a:lvl3pPr marL="1197978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3pPr>
    <a:lvl4pPr marL="1677170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4pPr>
    <a:lvl5pPr marL="2156361" indent="-239596" algn="l" rtl="0" eaLnBrk="0" fontAlgn="base" hangingPunct="0">
      <a:spcBef>
        <a:spcPct val="30000"/>
      </a:spcBef>
      <a:spcAft>
        <a:spcPct val="0"/>
      </a:spcAft>
      <a:defRPr sz="1227" kern="1200">
        <a:solidFill>
          <a:schemeClr val="tx1"/>
        </a:solidFill>
        <a:latin typeface="+mn-lt"/>
        <a:ea typeface="+mn-ea"/>
        <a:cs typeface="+mn-cs"/>
      </a:defRPr>
    </a:lvl5pPr>
    <a:lvl6pPr marL="2395957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6pPr>
    <a:lvl7pPr marL="2875148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7pPr>
    <a:lvl8pPr marL="3354339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8pPr>
    <a:lvl9pPr marL="3833531" algn="l" defTabSz="958383" rtl="0" eaLnBrk="1" latinLnBrk="0" hangingPunct="1">
      <a:defRPr sz="122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2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3111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6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2pPr>
      <a:lvl3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3pPr>
      <a:lvl4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4pPr>
      <a:lvl5pPr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5pPr>
      <a:lvl6pPr marL="546662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6pPr>
      <a:lvl7pPr marL="1093324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7pPr>
      <a:lvl8pPr marL="1639986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8pPr>
      <a:lvl9pPr marL="2186649" algn="l" defTabSz="1218602" rtl="0" fontAlgn="base">
        <a:lnSpc>
          <a:spcPts val="4066"/>
        </a:lnSpc>
        <a:spcBef>
          <a:spcPct val="0"/>
        </a:spcBef>
        <a:spcAft>
          <a:spcPct val="0"/>
        </a:spcAft>
        <a:defRPr sz="2926" b="1">
          <a:solidFill>
            <a:schemeClr val="tx1"/>
          </a:solidFill>
          <a:latin typeface="Arial" pitchFamily="34" charset="0"/>
        </a:defRPr>
      </a:lvl9pPr>
    </p:titleStyle>
    <p:bodyStyle>
      <a:lvl1pPr marL="457450" indent="-457450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  <a:ea typeface="+mn-ea"/>
          <a:cs typeface="+mn-cs"/>
        </a:defRPr>
      </a:lvl1pPr>
      <a:lvl2pPr marL="24296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272">
          <a:solidFill>
            <a:schemeClr val="tx1"/>
          </a:solidFill>
          <a:latin typeface="+mn-lt"/>
        </a:defRPr>
      </a:lvl2pPr>
      <a:lvl3pPr marL="476432" indent="-233471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272">
          <a:solidFill>
            <a:schemeClr val="tx1"/>
          </a:solidFill>
          <a:latin typeface="+mn-lt"/>
        </a:defRPr>
      </a:lvl3pPr>
      <a:lvl4pPr marL="719392" indent="-242962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•"/>
        <a:defRPr sz="1145">
          <a:solidFill>
            <a:schemeClr val="tx1"/>
          </a:solidFill>
          <a:latin typeface="+mn-lt"/>
        </a:defRPr>
      </a:lvl4pPr>
      <a:lvl5pPr marL="949067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5pPr>
      <a:lvl6pPr marL="1495728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6pPr>
      <a:lvl7pPr marL="2042391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7pPr>
      <a:lvl8pPr marL="258905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8pPr>
      <a:lvl9pPr marL="3135713" indent="-229675" algn="l" defTabSz="1218602" rtl="0" fontAlgn="base">
        <a:spcBef>
          <a:spcPct val="0"/>
        </a:spcBef>
        <a:spcAft>
          <a:spcPts val="359"/>
        </a:spcAft>
        <a:buFont typeface="Arial" pitchFamily="34" charset="0"/>
        <a:buChar char="‒"/>
        <a:defRPr sz="114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1pPr>
      <a:lvl2pPr marL="546662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2pPr>
      <a:lvl3pPr marL="1093324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3pPr>
      <a:lvl4pPr marL="1639986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4pPr>
      <a:lvl5pPr marL="2186649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5pPr>
      <a:lvl6pPr marL="2733311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6pPr>
      <a:lvl7pPr marL="3279973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7pPr>
      <a:lvl8pPr marL="3826635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8pPr>
      <a:lvl9pPr marL="4373297" algn="l" defTabSz="1093324" rtl="0" eaLnBrk="1" latinLnBrk="0" hangingPunct="1">
        <a:defRPr sz="21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9376" y="3158550"/>
            <a:ext cx="10674910" cy="21533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400" dirty="0"/>
              <a:t>Основные моменты заполнения первичного пакета </a:t>
            </a:r>
            <a:r>
              <a:rPr lang="ru-RU" sz="4400" dirty="0" smtClean="0"/>
              <a:t>документов для обращения в АО Корпорация «МСП»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299376" y="7168450"/>
            <a:ext cx="10001242" cy="52775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algn="ctr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  <a:lvl2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78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57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40035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714" algn="l" defTabSz="1218638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2000" dirty="0">
                <a:latin typeface="Arial Narrow" panose="020B0606020202030204" pitchFamily="34" charset="0"/>
              </a:rPr>
              <a:t>Москва, </a:t>
            </a:r>
            <a:r>
              <a:rPr lang="ru-RU" sz="2000" dirty="0" smtClean="0">
                <a:latin typeface="Arial Narrow" panose="020B0606020202030204" pitchFamily="34" charset="0"/>
              </a:rPr>
              <a:t>2018 </a:t>
            </a:r>
            <a:r>
              <a:rPr lang="ru-RU" sz="2000" dirty="0">
                <a:latin typeface="Arial Narrow" panose="020B0606020202030204" pitchFamily="34" charset="0"/>
              </a:rPr>
              <a:t>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93" y="0"/>
            <a:ext cx="709107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94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4079" y="470939"/>
            <a:ext cx="6807157" cy="698685"/>
          </a:xfrm>
        </p:spPr>
        <p:txBody>
          <a:bodyPr/>
          <a:lstStyle/>
          <a:p>
            <a:r>
              <a:rPr lang="ru-RU" dirty="0" smtClean="0"/>
              <a:t>Чек - лист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649" y="2329454"/>
            <a:ext cx="5596306" cy="4655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75811" y="276911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77968" y="337691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77968" y="36731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75811" y="386075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75811" y="40172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75811" y="4174455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5811" y="448269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519857" y="3365342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488684" y="3711992"/>
            <a:ext cx="4267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нет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19857" y="4083364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519857" y="4325003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519857" y="4503426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1519857" y="4679060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519857" y="4874419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1519857" y="523642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1519857" y="5550971"/>
            <a:ext cx="3946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Arial Narrow" panose="020B0606020202030204" pitchFamily="34" charset="0"/>
              </a:rPr>
              <a:t>ДА</a:t>
            </a:r>
            <a:endParaRPr lang="ru-RU" sz="14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426240" y="5846508"/>
            <a:ext cx="575259" cy="377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19857" y="5874658"/>
            <a:ext cx="519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17%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591" y="1683327"/>
            <a:ext cx="5576040" cy="536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100 млн рублей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 Narrow" panose="020B0606020202030204" pitchFamily="34" charset="0"/>
              </a:rPr>
              <a:t>Гарантия для инвестиций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8"/>
            <a:ext cx="2448983" cy="4028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64 месяца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 Раз в год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5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380" y="1067080"/>
            <a:ext cx="5396266" cy="6832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078665" y="6644920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Не требуется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58936" y="4483452"/>
            <a:ext cx="21197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Программы льготного финансирования субъектов МСП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94318" y="6952697"/>
            <a:ext cx="2448983" cy="2170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94318" y="7244819"/>
            <a:ext cx="2448983" cy="23268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172183" y="6899495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26321" y="7262339"/>
            <a:ext cx="1864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-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85534" y="7433747"/>
            <a:ext cx="1273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180 млн рублей</a:t>
            </a:r>
            <a:endParaRPr lang="ru-RU" sz="1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7" grpId="0" animBg="1"/>
      <p:bldP spid="38" grpId="0"/>
      <p:bldP spid="3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Заявка на получение гарантии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233" y="1808018"/>
            <a:ext cx="6059713" cy="38418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05233" y="328352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5233" y="1779198"/>
            <a:ext cx="259772" cy="25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3" y="1808018"/>
            <a:ext cx="5850288" cy="955276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8373" y="2236546"/>
            <a:ext cx="5816860" cy="454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рест 9"/>
          <p:cNvSpPr/>
          <p:nvPr/>
        </p:nvSpPr>
        <p:spPr>
          <a:xfrm rot="2693014">
            <a:off x="6285879" y="1750053"/>
            <a:ext cx="325505" cy="318062"/>
          </a:xfrm>
          <a:prstGeom prst="plus">
            <a:avLst>
              <a:gd name="adj" fmla="val 3984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798392" y="4511178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626692" y="4428051"/>
            <a:ext cx="2566554" cy="956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318" y="1581843"/>
            <a:ext cx="4941592" cy="6988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7" y="1244071"/>
            <a:ext cx="5180443" cy="73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9" y="1630545"/>
            <a:ext cx="4378476" cy="61918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805" y="1306071"/>
            <a:ext cx="7337115" cy="518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2743" y="293303"/>
            <a:ext cx="6807157" cy="698685"/>
          </a:xfrm>
        </p:spPr>
        <p:txBody>
          <a:bodyPr/>
          <a:lstStyle/>
          <a:p>
            <a:r>
              <a:rPr lang="ru-RU" dirty="0" smtClean="0"/>
              <a:t>Резюме проекта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69717"/>
            <a:ext cx="2717800" cy="12363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2102955" y="8003568"/>
            <a:ext cx="523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 Narrow" panose="020B0606020202030204" pitchFamily="34" charset="0"/>
              </a:rPr>
              <a:t>2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90" y="1911926"/>
            <a:ext cx="5840598" cy="413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78" y="1911926"/>
            <a:ext cx="5984868" cy="42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151657</TotalTime>
  <Words>92</Words>
  <Application>Microsoft Office PowerPoint</Application>
  <PresentationFormat>Произвольный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Arial Narrow</vt:lpstr>
      <vt:lpstr>Calibri</vt:lpstr>
      <vt:lpstr>Title</vt:lpstr>
      <vt:lpstr>Основные моменты заполнения первичного пакета документов для обращения в АО Корпорация «МСП»</vt:lpstr>
      <vt:lpstr>Чек - лист</vt:lpstr>
      <vt:lpstr>Заявка на получение гарантии</vt:lpstr>
      <vt:lpstr>Заявка на получение гарантии</vt:lpstr>
      <vt:lpstr>Заявка на получение гарантии</vt:lpstr>
      <vt:lpstr>Резюме проекта</vt:lpstr>
      <vt:lpstr>Резюме проекта</vt:lpstr>
      <vt:lpstr>Резюме проекта</vt:lpstr>
    </vt:vector>
  </TitlesOfParts>
  <Company>Deloitte &amp; 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Марулев Андрей Васильевич</cp:lastModifiedBy>
  <cp:revision>4594</cp:revision>
  <cp:lastPrinted>2018-05-15T15:41:02Z</cp:lastPrinted>
  <dcterms:created xsi:type="dcterms:W3CDTF">2010-08-23T12:41:44Z</dcterms:created>
  <dcterms:modified xsi:type="dcterms:W3CDTF">2018-07-17T14:57:26Z</dcterms:modified>
</cp:coreProperties>
</file>